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9" r:id="rId4"/>
    <p:sldId id="261" r:id="rId5"/>
    <p:sldId id="262" r:id="rId6"/>
    <p:sldId id="260" r:id="rId7"/>
    <p:sldId id="290" r:id="rId8"/>
    <p:sldId id="289" r:id="rId9"/>
    <p:sldId id="277" r:id="rId10"/>
    <p:sldId id="270" r:id="rId11"/>
    <p:sldId id="274" r:id="rId12"/>
    <p:sldId id="273" r:id="rId13"/>
    <p:sldId id="272" r:id="rId14"/>
    <p:sldId id="275" r:id="rId15"/>
    <p:sldId id="263" r:id="rId16"/>
    <p:sldId id="284" r:id="rId17"/>
    <p:sldId id="285" r:id="rId18"/>
    <p:sldId id="287" r:id="rId19"/>
    <p:sldId id="276" r:id="rId20"/>
  </p:sldIdLst>
  <p:sldSz cx="9144000" cy="6858000" type="screen4x3"/>
  <p:notesSz cx="6888163" cy="100187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7" autoAdjust="0"/>
    <p:restoredTop sz="96985" autoAdjust="0"/>
  </p:normalViewPr>
  <p:slideViewPr>
    <p:cSldViewPr>
      <p:cViewPr varScale="1">
        <p:scale>
          <a:sx n="86" d="100"/>
          <a:sy n="86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076" cy="501946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548" y="1"/>
            <a:ext cx="2985076" cy="501946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pPr>
              <a:defRPr/>
            </a:pPr>
            <a:fld id="{2F7EADFA-1054-444C-A2B3-5FE7CDD2BA7F}" type="datetimeFigureOut">
              <a:rPr lang="en-AU"/>
              <a:pPr>
                <a:defRPr/>
              </a:pPr>
              <a:t>02/11/17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213"/>
            <a:ext cx="2985076" cy="501945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548" y="9515213"/>
            <a:ext cx="2985076" cy="501945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pPr>
              <a:defRPr/>
            </a:pPr>
            <a:fld id="{99A1ABAC-D5BD-499B-8211-31C72E38D9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247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3" tIns="48297" rIns="96593" bIns="4829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548" y="1"/>
            <a:ext cx="2985076" cy="5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3" tIns="48297" rIns="96593" bIns="4829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9300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049" y="4758384"/>
            <a:ext cx="5508066" cy="45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3" tIns="48297" rIns="96593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213"/>
            <a:ext cx="2985076" cy="50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3" tIns="48297" rIns="96593" bIns="4829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3" tIns="48297" rIns="96593" bIns="4829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771D2A-8D06-4693-A3DB-E8149B8D6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Currently the planning schedule is quite short but has referral to detailed procedures manual. Thsi has been a point of conjecture for COS for some time over the years and also with SOYR.</a:t>
            </a:r>
          </a:p>
          <a:p>
            <a:r>
              <a:rPr lang="en-AU" altLang="en-US" smtClean="0">
                <a:latin typeface="Arial" panose="020B0604020202020204" pitchFamily="34" charset="0"/>
              </a:rPr>
              <a:t>Just a different way of includng detail </a:t>
            </a:r>
          </a:p>
          <a:p>
            <a:r>
              <a:rPr lang="en-AU" altLang="en-US" smtClean="0">
                <a:latin typeface="Arial" panose="020B0604020202020204" pitchFamily="34" charset="0"/>
              </a:rPr>
              <a:t>QLD have all their detail attache dto the constraintes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8ADA0C-B2E5-467E-9D9B-3AA1FE3F9ED0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7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Currently the planning schedule is quite short but has referral to detailed procedures manual. Thsi has been a point of conjecture for COS for some time over the years and also with SOYR.</a:t>
            </a:r>
          </a:p>
          <a:p>
            <a:r>
              <a:rPr lang="en-AU" altLang="en-US" smtClean="0">
                <a:latin typeface="Arial" panose="020B0604020202020204" pitchFamily="34" charset="0"/>
              </a:rPr>
              <a:t>Just a different way of includng detail </a:t>
            </a:r>
          </a:p>
          <a:p>
            <a:r>
              <a:rPr lang="en-AU" altLang="en-US" smtClean="0">
                <a:latin typeface="Arial" panose="020B0604020202020204" pitchFamily="34" charset="0"/>
              </a:rPr>
              <a:t>QLD have all their detail attache dto the constraintes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8ADA0C-B2E5-467E-9D9B-3AA1FE3F9ED0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B83487-8DE1-47A6-9958-6C39A6CCCA8B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1:25,000 on individual sheets</a:t>
            </a:r>
          </a:p>
        </p:txBody>
      </p:sp>
    </p:spTree>
    <p:extLst>
      <p:ext uri="{BB962C8B-B14F-4D97-AF65-F5344CB8AC3E}">
        <p14:creationId xmlns:p14="http://schemas.microsoft.com/office/powerpoint/2010/main" val="12323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Much information on these aspects in AGS2007 c and d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56C0F3-2FEE-4DE4-8CE2-A91AF4CEF098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Much information on these aspects in AGS2007 c and d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56C0F3-2FEE-4DE4-8CE2-A91AF4CEF098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7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Much information on these aspects in AGS2007 c and d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4599" indent="-278692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14768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60675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06582" indent="-22295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56C0F3-2FEE-4DE4-8CE2-A91AF4CEF098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7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1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DAAE-B4C9-48CB-982A-2CDEB5A6FA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19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65673" y="143529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478585" cy="362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of the presentation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Whatever</a:t>
            </a:r>
          </a:p>
          <a:p>
            <a:pPr lvl="1"/>
            <a:r>
              <a:rPr lang="en-US" dirty="0" smtClean="0"/>
              <a:t>Whatever</a:t>
            </a:r>
          </a:p>
          <a:p>
            <a:pPr lvl="1"/>
            <a:r>
              <a:rPr lang="en-US" dirty="0" smtClean="0"/>
              <a:t>Whatever also</a:t>
            </a:r>
          </a:p>
          <a:p>
            <a:pPr lvl="1"/>
            <a:r>
              <a:rPr lang="en-US" dirty="0" smtClean="0"/>
              <a:t>Yeah </a:t>
            </a:r>
            <a:r>
              <a:rPr lang="en-US" smtClean="0"/>
              <a:t>and this too!</a:t>
            </a:r>
            <a:endParaRPr lang="en-US" dirty="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65673" y="143529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478585" cy="3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1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5" y="1124744"/>
            <a:ext cx="7423030" cy="2387600"/>
          </a:xfrm>
        </p:spPr>
        <p:txBody>
          <a:bodyPr>
            <a:normAutofit fontScale="90000"/>
          </a:bodyPr>
          <a:lstStyle/>
          <a:p>
            <a:r>
              <a:rPr lang="en-AU" sz="3600" b="1" dirty="0" smtClean="0"/>
              <a:t>Colac Otway Building Forum</a:t>
            </a:r>
            <a:br>
              <a:rPr lang="en-AU" sz="3600" b="1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 smtClean="0"/>
              <a:t>Wye River Background and the Erosion Management Overlay (EMO) 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Tony Miner</a:t>
            </a:r>
            <a:r>
              <a:rPr lang="en-AU" baseline="30000" dirty="0" smtClean="0"/>
              <a:t>1</a:t>
            </a:r>
            <a:r>
              <a:rPr lang="en-AU" dirty="0" smtClean="0"/>
              <a:t> </a:t>
            </a:r>
          </a:p>
          <a:p>
            <a:r>
              <a:rPr lang="en-AU" dirty="0" smtClean="0"/>
              <a:t>22</a:t>
            </a:r>
            <a:r>
              <a:rPr lang="en-AU" baseline="30000" dirty="0" smtClean="0"/>
              <a:t>nd</a:t>
            </a:r>
            <a:r>
              <a:rPr lang="en-AU" dirty="0" smtClean="0"/>
              <a:t> October  2017</a:t>
            </a:r>
          </a:p>
          <a:p>
            <a:endParaRPr lang="en-AU" sz="1400" dirty="0"/>
          </a:p>
          <a:p>
            <a:endParaRPr lang="en-AU" sz="1400" dirty="0" smtClean="0"/>
          </a:p>
          <a:p>
            <a:r>
              <a:rPr lang="en-AU" sz="1400" dirty="0" smtClean="0"/>
              <a:t>(1 - Principal Geotechnical Engineer, A.S.Miner Geotechnical)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554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9" y="2018507"/>
            <a:ext cx="1695450" cy="2522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Colac Otway –EMO Schedule, Overlay and Referred Documents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1708" y="1557338"/>
            <a:ext cx="3529012" cy="5065712"/>
          </a:xfrm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1670050" cy="2519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10" descr="AGS logo -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17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488" y="4199657"/>
            <a:ext cx="1699213" cy="24233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99992" y="2018507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1_Where it applies??</a:t>
            </a:r>
            <a:endParaRPr lang="en-A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102" y="2117651"/>
            <a:ext cx="3549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2_What do I have to do??</a:t>
            </a:r>
            <a:endParaRPr lang="en-A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5529" y="4842411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3_How is LRA done??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7130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Colac Otway – </a:t>
            </a:r>
            <a:r>
              <a:rPr lang="en-US" altLang="en-US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Susceptibility Mapping </a:t>
            </a:r>
            <a:r>
              <a:rPr lang="en-US" altLang="en-US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and </a:t>
            </a:r>
            <a:r>
              <a:rPr lang="en-US" altLang="en-US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The Overlay</a:t>
            </a:r>
            <a:endParaRPr lang="en-US" alt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93205"/>
            <a:ext cx="4421072" cy="4824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94" y="1609229"/>
            <a:ext cx="3342318" cy="4783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COS EMO Schedule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09160" cy="4530725"/>
          </a:xfrm>
        </p:spPr>
        <p:txBody>
          <a:bodyPr/>
          <a:lstStyle/>
          <a:p>
            <a:r>
              <a:rPr lang="en-US" sz="2400" dirty="0"/>
              <a:t>The provisions in </a:t>
            </a:r>
            <a:r>
              <a:rPr lang="en-US" sz="2400" dirty="0">
                <a:solidFill>
                  <a:srgbClr val="FF0000"/>
                </a:solidFill>
              </a:rPr>
              <a:t>Schedule 1 to the EMO </a:t>
            </a:r>
            <a:r>
              <a:rPr lang="en-US" sz="2400" dirty="0" smtClean="0"/>
              <a:t>aim </a:t>
            </a:r>
            <a:r>
              <a:rPr lang="en-US" sz="2400" dirty="0"/>
              <a:t>to provide a new two tiered or two level assessment process for lands included in the planning scheme map designated as EMO1. The two levels of assessment are known as:</a:t>
            </a:r>
            <a:endParaRPr lang="en-AU" sz="2400" dirty="0"/>
          </a:p>
          <a:p>
            <a:endParaRPr lang="en-AU" sz="2400" dirty="0"/>
          </a:p>
          <a:p>
            <a:pPr lvl="0"/>
            <a:r>
              <a:rPr lang="en-US" sz="2400" dirty="0">
                <a:solidFill>
                  <a:srgbClr val="7030A0"/>
                </a:solidFill>
              </a:rPr>
              <a:t>Geotechnical Assessment </a:t>
            </a:r>
            <a:r>
              <a:rPr lang="en-US" sz="2400" dirty="0"/>
              <a:t>(initial level or level 1) </a:t>
            </a:r>
            <a:endParaRPr lang="en-US" sz="2400" dirty="0" smtClean="0"/>
          </a:p>
          <a:p>
            <a:pPr lvl="0"/>
            <a:endParaRPr lang="en-AU" sz="2400" dirty="0"/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Landslip Risk Assessment </a:t>
            </a:r>
            <a:r>
              <a:rPr lang="en-US" sz="2400" dirty="0"/>
              <a:t>(second more detailed level or level 2)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AU" sz="2400" dirty="0"/>
          </a:p>
          <a:p>
            <a:endParaRPr lang="en-AU" altLang="en-US" sz="2100" dirty="0" smtClean="0"/>
          </a:p>
        </p:txBody>
      </p:sp>
      <p:pic>
        <p:nvPicPr>
          <p:cNvPr id="15365" name="Picture 10" descr="AGS logo -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17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COS EMO Schedule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09160" cy="4530725"/>
          </a:xfrm>
        </p:spPr>
        <p:txBody>
          <a:bodyPr/>
          <a:lstStyle/>
          <a:p>
            <a:r>
              <a:rPr lang="en-US" sz="2400" dirty="0"/>
              <a:t>The initial level of assessment requires a report known as a “</a:t>
            </a:r>
            <a:r>
              <a:rPr lang="en-US" sz="2400" dirty="0">
                <a:solidFill>
                  <a:srgbClr val="7030A0"/>
                </a:solidFill>
              </a:rPr>
              <a:t>Geotechnical Assessment”. </a:t>
            </a:r>
            <a:r>
              <a:rPr lang="en-US" sz="2400" dirty="0"/>
              <a:t>A primary purpose of the Geotechnical Assessment is the collection of base information about the site. </a:t>
            </a:r>
            <a:endParaRPr lang="en-AU" sz="2400" dirty="0"/>
          </a:p>
          <a:p>
            <a:pPr lvl="0"/>
            <a:r>
              <a:rPr lang="en-AU" sz="2400" dirty="0"/>
              <a:t>The </a:t>
            </a:r>
            <a:r>
              <a:rPr lang="en-AU" sz="2400" dirty="0">
                <a:solidFill>
                  <a:srgbClr val="FF0000"/>
                </a:solidFill>
              </a:rPr>
              <a:t>Landslide Risk Assessment </a:t>
            </a:r>
            <a:r>
              <a:rPr lang="en-AU" sz="2400" dirty="0" smtClean="0"/>
              <a:t>requires </a:t>
            </a:r>
            <a:r>
              <a:rPr lang="en-AU" sz="2400" dirty="0"/>
              <a:t>a full risk assessment in accordance with the requirements of the </a:t>
            </a:r>
            <a:r>
              <a:rPr lang="en-AU" sz="2400" dirty="0" smtClean="0"/>
              <a:t>Australian Geomechanics Society’s </a:t>
            </a:r>
            <a:r>
              <a:rPr lang="en-AU" sz="2400" dirty="0" smtClean="0">
                <a:solidFill>
                  <a:srgbClr val="7030A0"/>
                </a:solidFill>
              </a:rPr>
              <a:t>AGS2007 Landslide Risk Management Guidelines</a:t>
            </a:r>
          </a:p>
          <a:p>
            <a:pPr lvl="0"/>
            <a:endParaRPr lang="en-AU" sz="2400" dirty="0" smtClean="0">
              <a:solidFill>
                <a:srgbClr val="7030A0"/>
              </a:solidFill>
            </a:endParaRPr>
          </a:p>
          <a:p>
            <a:pPr lvl="0"/>
            <a:r>
              <a:rPr lang="en-AU" sz="2400" dirty="0" smtClean="0"/>
              <a:t>AGS2007 is a </a:t>
            </a:r>
            <a:r>
              <a:rPr lang="en-AU" sz="2400" dirty="0" smtClean="0">
                <a:solidFill>
                  <a:srgbClr val="FF0000"/>
                </a:solidFill>
              </a:rPr>
              <a:t>“referred document” </a:t>
            </a:r>
            <a:r>
              <a:rPr lang="en-AU" sz="2400" dirty="0" smtClean="0"/>
              <a:t>under the EMO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endParaRPr lang="en-AU" sz="2400" dirty="0"/>
          </a:p>
          <a:p>
            <a:endParaRPr lang="en-AU" altLang="en-US" sz="2100" dirty="0" smtClean="0"/>
          </a:p>
        </p:txBody>
      </p:sp>
      <p:pic>
        <p:nvPicPr>
          <p:cNvPr id="15365" name="Picture 10" descr="AGS logo -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17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EMO Policy Requirements </a:t>
            </a:r>
            <a:br>
              <a:rPr lang="en-AU" altLang="en-US" sz="3200" dirty="0" smtClean="0"/>
            </a:br>
            <a:r>
              <a:rPr lang="en-AU" altLang="en-US" sz="3200" dirty="0" smtClean="0"/>
              <a:t>and AGS 2007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6913562" cy="4530725"/>
          </a:xfrm>
        </p:spPr>
        <p:txBody>
          <a:bodyPr/>
          <a:lstStyle/>
          <a:p>
            <a:r>
              <a:rPr lang="en-AU" altLang="en-US" dirty="0" smtClean="0"/>
              <a:t>AGS 2007c and d provide comments on:</a:t>
            </a:r>
          </a:p>
          <a:p>
            <a:pPr lvl="1"/>
            <a:r>
              <a:rPr lang="en-AU" altLang="en-US" sz="2100" dirty="0" smtClean="0"/>
              <a:t>The necessary competencies of practitioners</a:t>
            </a:r>
          </a:p>
          <a:p>
            <a:pPr lvl="1"/>
            <a:r>
              <a:rPr lang="en-AU" altLang="en-US" sz="2100" dirty="0" smtClean="0"/>
              <a:t>The basic requirements of LRM reports</a:t>
            </a:r>
          </a:p>
          <a:p>
            <a:pPr lvl="1"/>
            <a:r>
              <a:rPr lang="en-AU" altLang="en-US" sz="2100" dirty="0" smtClean="0"/>
              <a:t>Inclusion of risk to property and risk to life</a:t>
            </a:r>
          </a:p>
          <a:p>
            <a:pPr lvl="1"/>
            <a:r>
              <a:rPr lang="en-AU" altLang="en-US" sz="2100" dirty="0" smtClean="0"/>
              <a:t>Use of preferred terminology</a:t>
            </a:r>
          </a:p>
          <a:p>
            <a:pPr lvl="1"/>
            <a:r>
              <a:rPr lang="en-AU" altLang="en-US" sz="2100" dirty="0" smtClean="0"/>
              <a:t>Suggests use of standard forms to assist process </a:t>
            </a:r>
          </a:p>
          <a:p>
            <a:pPr lvl="1"/>
            <a:r>
              <a:rPr lang="en-AU" altLang="en-US" sz="2100" dirty="0" smtClean="0"/>
              <a:t>Checking templates for review of reports</a:t>
            </a:r>
          </a:p>
          <a:p>
            <a:pPr lvl="1"/>
            <a:r>
              <a:rPr lang="en-AU" altLang="en-US" sz="2100" dirty="0" smtClean="0"/>
              <a:t>Recommendations for criteria under which approvals will be given</a:t>
            </a:r>
          </a:p>
        </p:txBody>
      </p:sp>
      <p:pic>
        <p:nvPicPr>
          <p:cNvPr id="15365" name="Picture 10" descr="AGS logo -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17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082" y="372563"/>
            <a:ext cx="1719805" cy="24527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296" y="2732087"/>
            <a:ext cx="1476375" cy="2181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433116"/>
            <a:ext cx="1703098" cy="230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Implications of Dec 2015 Bushfire for LRA reports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2400" dirty="0" smtClean="0">
                <a:solidFill>
                  <a:srgbClr val="7030A0"/>
                </a:solidFill>
              </a:rPr>
              <a:t>Superimposed </a:t>
            </a:r>
            <a:r>
              <a:rPr lang="en-AU" altLang="en-US" sz="2400" dirty="0" smtClean="0">
                <a:solidFill>
                  <a:schemeClr val="accent4"/>
                </a:solidFill>
              </a:rPr>
              <a:t>on the pre-existing </a:t>
            </a:r>
            <a:r>
              <a:rPr lang="en-AU" altLang="en-US" sz="2400" dirty="0" smtClean="0"/>
              <a:t>susceptibility to landslides in these townships are the effects of the bushfires which include:</a:t>
            </a:r>
          </a:p>
          <a:p>
            <a:pPr lvl="1">
              <a:defRPr/>
            </a:pPr>
            <a:r>
              <a:rPr lang="en-AU" altLang="en-US" sz="2000" dirty="0" smtClean="0"/>
              <a:t>Loss of vegetation and groundcover leading to increased soil erosion and shallow landslides </a:t>
            </a:r>
          </a:p>
          <a:p>
            <a:pPr lvl="1">
              <a:defRPr/>
            </a:pPr>
            <a:r>
              <a:rPr lang="en-AU" altLang="en-US" sz="2000" dirty="0" smtClean="0"/>
              <a:t>Long term reduction in mechanical reinforcement from root systems </a:t>
            </a:r>
          </a:p>
          <a:p>
            <a:pPr lvl="1">
              <a:defRPr/>
            </a:pPr>
            <a:r>
              <a:rPr lang="en-AU" altLang="en-US" sz="2000" dirty="0" smtClean="0"/>
              <a:t>Change to water balance due to loss of water tanks and destroyed septic systems </a:t>
            </a:r>
          </a:p>
          <a:p>
            <a:pPr lvl="1">
              <a:defRPr/>
            </a:pPr>
            <a:r>
              <a:rPr lang="en-AU" altLang="en-US" sz="2000" dirty="0" smtClean="0"/>
              <a:t>Significantly increased surface flows</a:t>
            </a:r>
          </a:p>
          <a:p>
            <a:pPr lvl="1">
              <a:defRPr/>
            </a:pPr>
            <a:r>
              <a:rPr lang="en-AU" altLang="en-US" sz="2000" dirty="0" smtClean="0"/>
              <a:t>Increased infiltration in unlined drains</a:t>
            </a:r>
          </a:p>
          <a:p>
            <a:pPr lvl="1">
              <a:defRPr/>
            </a:pPr>
            <a:r>
              <a:rPr lang="en-AU" altLang="en-US" sz="2000" dirty="0" smtClean="0"/>
              <a:t>Loss of retaining structures throughout the townships </a:t>
            </a:r>
          </a:p>
          <a:p>
            <a:pPr lvl="1">
              <a:defRPr/>
            </a:pPr>
            <a:endParaRPr lang="en-AU" altLang="en-US" dirty="0" smtClean="0"/>
          </a:p>
          <a:p>
            <a:pPr>
              <a:defRPr/>
            </a:pP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6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Implications for LRA reports - 2016 and 2017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dirty="0" smtClean="0"/>
              <a:t>Significantly dry summer and early autumn leading to </a:t>
            </a:r>
            <a:r>
              <a:rPr lang="en-AU" altLang="en-US" sz="2400" dirty="0" smtClean="0">
                <a:solidFill>
                  <a:srgbClr val="FF0000"/>
                </a:solidFill>
              </a:rPr>
              <a:t>desiccation and cracking of soils </a:t>
            </a:r>
            <a:r>
              <a:rPr lang="en-AU" altLang="en-US" sz="2400" dirty="0" smtClean="0"/>
              <a:t>and hence pathways for infiltration</a:t>
            </a:r>
          </a:p>
          <a:p>
            <a:endParaRPr lang="en-AU" altLang="en-US" sz="2400" dirty="0" smtClean="0"/>
          </a:p>
          <a:p>
            <a:r>
              <a:rPr lang="en-AU" altLang="en-US" sz="2400" dirty="0" smtClean="0"/>
              <a:t>Significantly wetter (+50%) Winter and Spring leading to </a:t>
            </a:r>
            <a:r>
              <a:rPr lang="en-AU" altLang="en-US" sz="2400" dirty="0" smtClean="0">
                <a:solidFill>
                  <a:srgbClr val="7030A0"/>
                </a:solidFill>
              </a:rPr>
              <a:t>elevated groundwater levels </a:t>
            </a:r>
            <a:r>
              <a:rPr lang="en-AU" altLang="en-US" sz="2400" dirty="0" smtClean="0"/>
              <a:t>within the entire landscape.</a:t>
            </a:r>
          </a:p>
          <a:p>
            <a:endParaRPr lang="en-AU" altLang="en-US" sz="2400" dirty="0" smtClean="0"/>
          </a:p>
          <a:p>
            <a:r>
              <a:rPr lang="en-AU" altLang="en-US" sz="2400" dirty="0" smtClean="0"/>
              <a:t>This ultimately results in a landscape more </a:t>
            </a:r>
            <a:r>
              <a:rPr lang="en-AU" altLang="en-US" sz="2400" dirty="0" smtClean="0">
                <a:solidFill>
                  <a:srgbClr val="FF0000"/>
                </a:solidFill>
              </a:rPr>
              <a:t>susceptible to landslides and erosion</a:t>
            </a:r>
            <a:r>
              <a:rPr lang="en-AU" altLang="en-US" sz="2400" dirty="0" smtClean="0"/>
              <a:t>.</a:t>
            </a:r>
          </a:p>
          <a:p>
            <a:endParaRPr lang="en-AU" altLang="en-US" sz="2400" dirty="0" smtClean="0"/>
          </a:p>
          <a:p>
            <a:pPr lvl="1"/>
            <a:endParaRPr lang="en-AU" altLang="en-US" dirty="0" smtClean="0"/>
          </a:p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4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Implications for LRA reports </a:t>
            </a:r>
            <a:endParaRPr lang="en-US" altLang="en-US" sz="32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dirty="0" smtClean="0"/>
              <a:t>All Geotechnical &amp; Landslide Risk Assessments to include </a:t>
            </a:r>
            <a:r>
              <a:rPr lang="en-AU" altLang="en-US" sz="2400" u="sng" dirty="0" smtClean="0">
                <a:solidFill>
                  <a:srgbClr val="FF0000"/>
                </a:solidFill>
              </a:rPr>
              <a:t>explicit analysis of the post bushfire site conditions, and how these conditions have been addressed through the risk assessment</a:t>
            </a:r>
            <a:r>
              <a:rPr lang="en-AU" altLang="en-US" sz="2400" dirty="0" smtClean="0"/>
              <a:t>. </a:t>
            </a:r>
          </a:p>
          <a:p>
            <a:r>
              <a:rPr lang="en-AU" altLang="en-US" sz="2400" dirty="0" smtClean="0"/>
              <a:t>Most commonly in an additional report section typically of a few paragraphs </a:t>
            </a:r>
          </a:p>
          <a:p>
            <a:endParaRPr lang="en-AU" altLang="en-US" sz="2400" dirty="0" smtClean="0"/>
          </a:p>
          <a:p>
            <a:r>
              <a:rPr lang="en-AU" altLang="en-US" sz="2400" dirty="0" smtClean="0"/>
              <a:t>A revised Fact Sheet has been developed and will be circulated to all geotechnical practitioners advising of this requirement</a:t>
            </a:r>
          </a:p>
        </p:txBody>
      </p:sp>
    </p:spTree>
    <p:extLst>
      <p:ext uri="{BB962C8B-B14F-4D97-AF65-F5344CB8AC3E}">
        <p14:creationId xmlns:p14="http://schemas.microsoft.com/office/powerpoint/2010/main" val="2179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>
                <a:solidFill>
                  <a:srgbClr val="7030A0"/>
                </a:solidFill>
              </a:rPr>
              <a:t>Landslide hazards and associated risks </a:t>
            </a:r>
            <a:r>
              <a:rPr lang="en-AU" sz="2000" dirty="0" smtClean="0"/>
              <a:t>have long been recognised as being present in Wye River and Separation Creek</a:t>
            </a:r>
          </a:p>
          <a:p>
            <a:r>
              <a:rPr lang="en-AU" sz="2000" dirty="0" smtClean="0"/>
              <a:t>The Responsible Authority (COS) has a duty to ensure appropriate development </a:t>
            </a:r>
            <a:r>
              <a:rPr lang="en-AU" sz="2000" dirty="0" smtClean="0">
                <a:solidFill>
                  <a:srgbClr val="FF0000"/>
                </a:solidFill>
              </a:rPr>
              <a:t>under the state legislation</a:t>
            </a:r>
          </a:p>
          <a:p>
            <a:r>
              <a:rPr lang="en-AU" sz="2000" dirty="0" smtClean="0"/>
              <a:t>COS does this under the State Planning Provisions (SPPS) using the </a:t>
            </a:r>
            <a:r>
              <a:rPr lang="en-AU" sz="2000" dirty="0" smtClean="0">
                <a:solidFill>
                  <a:srgbClr val="7030A0"/>
                </a:solidFill>
              </a:rPr>
              <a:t>Erosion Management Overlay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The EMO overlay has a </a:t>
            </a:r>
            <a:r>
              <a:rPr lang="en-AU" sz="2000" dirty="0" smtClean="0">
                <a:solidFill>
                  <a:srgbClr val="FF0000"/>
                </a:solidFill>
              </a:rPr>
              <a:t>mapping component</a:t>
            </a:r>
            <a:r>
              <a:rPr lang="en-AU" sz="2000" dirty="0" smtClean="0"/>
              <a:t>, </a:t>
            </a:r>
            <a:r>
              <a:rPr lang="en-AU" sz="2000" dirty="0" smtClean="0">
                <a:solidFill>
                  <a:srgbClr val="7030A0"/>
                </a:solidFill>
              </a:rPr>
              <a:t>a written schedule </a:t>
            </a:r>
            <a:r>
              <a:rPr lang="en-AU" sz="2000" dirty="0" smtClean="0"/>
              <a:t>and </a:t>
            </a:r>
            <a:r>
              <a:rPr lang="en-AU" sz="2000" dirty="0" smtClean="0">
                <a:solidFill>
                  <a:srgbClr val="FF0000"/>
                </a:solidFill>
              </a:rPr>
              <a:t>referred documents</a:t>
            </a:r>
          </a:p>
          <a:p>
            <a:r>
              <a:rPr lang="en-AU" sz="2000" dirty="0" smtClean="0">
                <a:solidFill>
                  <a:srgbClr val="7030A0"/>
                </a:solidFill>
              </a:rPr>
              <a:t>Requirements</a:t>
            </a:r>
            <a:r>
              <a:rPr lang="en-AU" sz="2000" dirty="0" smtClean="0"/>
              <a:t> are contained both within the schedule and the referred documents (i.e. AGS2007) 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Implications from the Dec 2015 bushfire </a:t>
            </a:r>
            <a:r>
              <a:rPr lang="en-AU" sz="2000" dirty="0" smtClean="0"/>
              <a:t>have meant even further review of submitted reports is being undertake.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955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:\ASMG_Projects\asm-Geo Projects 2016 to 2017\922_COS-Wye River Fires\4.1 Working Report\922_Maps_201560126\922_StudyArea_LocationMap_2015601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4005064"/>
            <a:ext cx="2890662" cy="2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636587"/>
          </a:xfrm>
        </p:spPr>
        <p:txBody>
          <a:bodyPr/>
          <a:lstStyle/>
          <a:p>
            <a:r>
              <a:rPr lang="en-AU" sz="3200" dirty="0" smtClean="0"/>
              <a:t>Wye River and Separation Creek _Background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5147514"/>
          </a:xfrm>
        </p:spPr>
        <p:txBody>
          <a:bodyPr>
            <a:normAutofit lnSpcReduction="10000"/>
          </a:bodyPr>
          <a:lstStyle/>
          <a:p>
            <a:r>
              <a:rPr lang="en-AU" sz="1900" dirty="0" smtClean="0"/>
              <a:t>Coastal townships of Wye River and Separation Creek are located in small estuaries on the SE flanks of the Otway Ranges in SW Victoria, </a:t>
            </a:r>
          </a:p>
          <a:p>
            <a:r>
              <a:rPr lang="en-AU" sz="1900" dirty="0" smtClean="0"/>
              <a:t>Approximately 160 kms south west of Melbourne - 2.5 hr drive.  </a:t>
            </a:r>
          </a:p>
          <a:p>
            <a:r>
              <a:rPr lang="en-AU" sz="1900" dirty="0" smtClean="0"/>
              <a:t>The surrounding terrain is rugged with  ridges and spurs separated by deeply dissected steep valleys.</a:t>
            </a:r>
          </a:p>
          <a:p>
            <a:r>
              <a:rPr lang="en-AU" sz="1900" dirty="0" smtClean="0"/>
              <a:t>Majority of the region is Public Land forested with tall eucalyptus species.</a:t>
            </a:r>
          </a:p>
          <a:p>
            <a:r>
              <a:rPr lang="en-AU" sz="1900" dirty="0" smtClean="0"/>
              <a:t>Temperate climate with warm </a:t>
            </a:r>
          </a:p>
          <a:p>
            <a:pPr marL="0" indent="0">
              <a:buNone/>
            </a:pPr>
            <a:r>
              <a:rPr lang="en-AU" sz="1900" dirty="0" smtClean="0"/>
              <a:t>   dry summers and cool wet winters, </a:t>
            </a:r>
          </a:p>
          <a:p>
            <a:r>
              <a:rPr lang="en-AU" sz="1900" dirty="0" smtClean="0"/>
              <a:t>Geology is Cretaceous age deposits of</a:t>
            </a:r>
          </a:p>
          <a:p>
            <a:pPr marL="0" indent="0">
              <a:buNone/>
            </a:pPr>
            <a:r>
              <a:rPr lang="en-AU" sz="1900" dirty="0"/>
              <a:t> </a:t>
            </a:r>
            <a:r>
              <a:rPr lang="en-AU" sz="1900" dirty="0" smtClean="0"/>
              <a:t>  the Otway Group- sandstone, mudstones</a:t>
            </a:r>
          </a:p>
          <a:p>
            <a:pPr marL="0" indent="0">
              <a:buNone/>
            </a:pPr>
            <a:r>
              <a:rPr lang="en-AU" sz="1900" dirty="0" smtClean="0"/>
              <a:t>   and siltstones. </a:t>
            </a:r>
          </a:p>
          <a:p>
            <a:r>
              <a:rPr lang="en-AU" sz="1900" dirty="0" smtClean="0"/>
              <a:t>Otway Ranges considered one of the </a:t>
            </a:r>
          </a:p>
          <a:p>
            <a:pPr marL="0" indent="0">
              <a:buNone/>
            </a:pPr>
            <a:r>
              <a:rPr lang="en-AU" sz="1900" dirty="0" smtClean="0"/>
              <a:t>   most susceptible areas to landslides .</a:t>
            </a:r>
            <a:endParaRPr lang="en-AU" sz="19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6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79296" cy="636587"/>
          </a:xfrm>
        </p:spPr>
        <p:txBody>
          <a:bodyPr>
            <a:noAutofit/>
          </a:bodyPr>
          <a:lstStyle/>
          <a:p>
            <a:r>
              <a:rPr lang="en-AU" sz="2800" dirty="0" smtClean="0"/>
              <a:t>LIDAR based DEM of Wye River and Separation Creek </a:t>
            </a: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02" y="982663"/>
            <a:ext cx="8031596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0663" y="397525"/>
            <a:ext cx="8229600" cy="652934"/>
          </a:xfrm>
        </p:spPr>
        <p:txBody>
          <a:bodyPr/>
          <a:lstStyle/>
          <a:p>
            <a:pPr algn="ctr"/>
            <a:r>
              <a:rPr lang="en-AU" altLang="en-US" sz="3200" dirty="0" smtClean="0"/>
              <a:t>Wye River and Separation Creek </a:t>
            </a: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484313"/>
            <a:ext cx="7404100" cy="5257800"/>
          </a:xfrm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434975" y="2492375"/>
            <a:ext cx="1233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old rock slide, very large ( &gt;10 million m</a:t>
            </a:r>
            <a:r>
              <a:rPr lang="en-AU" altLang="en-US" sz="1200" baseline="30000"/>
              <a:t>3</a:t>
            </a:r>
            <a:r>
              <a:rPr lang="en-AU" altLang="en-US" sz="1200"/>
              <a:t> )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229100" y="250983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old debris  slide, very large ( &gt;600,000 m</a:t>
            </a:r>
            <a:r>
              <a:rPr lang="en-AU" altLang="en-US" sz="1200" baseline="30000"/>
              <a:t>3</a:t>
            </a:r>
            <a:r>
              <a:rPr lang="en-AU" altLang="en-US" sz="1200"/>
              <a:t> )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003800" y="379095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recent debris slides and flows , very small (20 m</a:t>
            </a:r>
            <a:r>
              <a:rPr lang="en-AU" altLang="en-US" sz="1200" baseline="30000"/>
              <a:t>3</a:t>
            </a:r>
            <a:r>
              <a:rPr lang="en-AU" altLang="en-US" sz="1200"/>
              <a:t> )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284663" y="61960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 dirty="0"/>
              <a:t>Recent/old </a:t>
            </a:r>
            <a:r>
              <a:rPr lang="en-AU" altLang="en-US" sz="1200" dirty="0" smtClean="0"/>
              <a:t>rock slide </a:t>
            </a:r>
            <a:r>
              <a:rPr lang="en-AU" altLang="en-US" sz="1200" dirty="0"/>
              <a:t>medium, small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 dirty="0"/>
              <a:t>(1600 m</a:t>
            </a:r>
            <a:r>
              <a:rPr lang="en-AU" altLang="en-US" sz="1200" baseline="30000" dirty="0"/>
              <a:t>3</a:t>
            </a:r>
            <a:r>
              <a:rPr lang="en-AU" altLang="en-US" sz="1200" dirty="0"/>
              <a:t> )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4652963" y="5459413"/>
            <a:ext cx="1935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recent earth/debris slide, small (120 m</a:t>
            </a:r>
            <a:r>
              <a:rPr lang="en-AU" altLang="en-US" sz="1200" baseline="30000"/>
              <a:t>3</a:t>
            </a:r>
            <a:r>
              <a:rPr lang="en-AU" altLang="en-US" sz="1200"/>
              <a:t> )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7040563" y="2420938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recent rockfalls  very small to large (0.1m to &gt;1.0 m)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12088" y="1993900"/>
            <a:ext cx="379412" cy="427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2357438" y="4724400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/>
              <a:t>Old rock slide large  (20,000 m</a:t>
            </a:r>
            <a:r>
              <a:rPr lang="en-AU" altLang="en-US" sz="1200" baseline="30000"/>
              <a:t>3</a:t>
            </a:r>
            <a:r>
              <a:rPr lang="en-AU" altLang="en-US" sz="1200"/>
              <a:t> ) but with relatively  recent reactivation at headscarp</a:t>
            </a:r>
          </a:p>
        </p:txBody>
      </p:sp>
    </p:spTree>
    <p:extLst>
      <p:ext uri="{BB962C8B-B14F-4D97-AF65-F5344CB8AC3E}">
        <p14:creationId xmlns:p14="http://schemas.microsoft.com/office/powerpoint/2010/main" val="2947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36587"/>
          </a:xfrm>
        </p:spPr>
        <p:txBody>
          <a:bodyPr/>
          <a:lstStyle/>
          <a:p>
            <a:r>
              <a:rPr lang="en-AU" sz="3200" dirty="0" smtClean="0"/>
              <a:t>Inherent Slope Stability Issues 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276257" cy="5148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350100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 early assessment of Landslide Susceptibility.</a:t>
            </a:r>
          </a:p>
          <a:p>
            <a:endParaRPr lang="en-AU" dirty="0" smtClean="0"/>
          </a:p>
          <a:p>
            <a:r>
              <a:rPr lang="en-AU" dirty="0" smtClean="0"/>
              <a:t>(Dahlhaus and Miner 2002)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6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97887" cy="1139825"/>
          </a:xfrm>
        </p:spPr>
        <p:txBody>
          <a:bodyPr/>
          <a:lstStyle/>
          <a:p>
            <a:r>
              <a:rPr lang="en-AU" altLang="en-US" sz="3200" dirty="0" smtClean="0"/>
              <a:t>“Potato Patch” Rock Slide, Wye River </a:t>
            </a:r>
          </a:p>
        </p:txBody>
      </p:sp>
      <p:pic>
        <p:nvPicPr>
          <p:cNvPr id="38915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684213" y="1484313"/>
            <a:ext cx="7200900" cy="4968875"/>
          </a:xfr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68144" y="4509120"/>
            <a:ext cx="2736304" cy="1656184"/>
            <a:chOff x="2880" y="2355"/>
            <a:chExt cx="2880" cy="1965"/>
          </a:xfrm>
        </p:grpSpPr>
        <p:pic>
          <p:nvPicPr>
            <p:cNvPr id="5" name="Picture 12" descr="Dunoo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55"/>
              <a:ext cx="2880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042" y="4040"/>
              <a:ext cx="105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Dunoon Av</a:t>
              </a:r>
              <a:endParaRPr lang="en-AU" alt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5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Examples of slides in Wye and Sep Creek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227" y="1766681"/>
            <a:ext cx="3169806" cy="237626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123060" cy="23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200" y="1641695"/>
            <a:ext cx="3148258" cy="236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E:\ASMG_Photos\Photos_2011-2012\2011-01-13_Wye + Gt Ocean rd\IMG_6155.JPG"/>
          <p:cNvPicPr>
            <a:picLocks noGr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200" y="4380807"/>
            <a:ext cx="3220266" cy="22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/>
              <a:t>Victorian Planning Process relating to Landslide Issues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000" dirty="0" smtClean="0"/>
              <a:t>To fulfil requirements under the State </a:t>
            </a:r>
            <a:r>
              <a:rPr lang="en-AU" altLang="en-US" sz="2000" dirty="0"/>
              <a:t>Planning Policy Framework </a:t>
            </a:r>
            <a:r>
              <a:rPr lang="en-AU" altLang="en-US" sz="2000" dirty="0">
                <a:solidFill>
                  <a:srgbClr val="FF0000"/>
                </a:solidFill>
              </a:rPr>
              <a:t>(SPPF) </a:t>
            </a:r>
            <a:r>
              <a:rPr lang="en-AU" altLang="en-US" sz="2000" dirty="0" smtClean="0">
                <a:solidFill>
                  <a:srgbClr val="FF0000"/>
                </a:solidFill>
              </a:rPr>
              <a:t>, Colac Otway Shire is obliged to </a:t>
            </a:r>
          </a:p>
          <a:p>
            <a:pPr lvl="1">
              <a:defRPr/>
            </a:pPr>
            <a:r>
              <a:rPr lang="en-AU" sz="1600" dirty="0"/>
              <a:t>Identify areas subject to erosion or instability </a:t>
            </a:r>
            <a:r>
              <a:rPr lang="en-AU" sz="1600" dirty="0" smtClean="0"/>
              <a:t>(landslides) in </a:t>
            </a:r>
            <a:r>
              <a:rPr lang="en-AU" sz="1600" dirty="0"/>
              <a:t>planning schemes and when considering the use and development of land.</a:t>
            </a:r>
          </a:p>
          <a:p>
            <a:pPr lvl="1">
              <a:defRPr/>
            </a:pPr>
            <a:r>
              <a:rPr lang="en-AU" sz="1600" dirty="0"/>
              <a:t>Prevent inappropriate development in unstable areas or areas prone to erosion.</a:t>
            </a:r>
          </a:p>
          <a:p>
            <a:pPr lvl="1">
              <a:defRPr/>
            </a:pPr>
            <a:r>
              <a:rPr lang="en-AU" sz="1600" dirty="0"/>
              <a:t>Promote vegetation retention, planting and rehabilitation in areas prone to erosion and land instability </a:t>
            </a:r>
            <a:r>
              <a:rPr lang="en-AU" altLang="en-US" sz="1600" dirty="0" smtClean="0"/>
              <a:t>as a duty of care to ensure appropriate development</a:t>
            </a:r>
          </a:p>
          <a:p>
            <a:pPr lvl="1">
              <a:defRPr/>
            </a:pPr>
            <a:endParaRPr lang="en-AU" altLang="en-US" sz="1600" dirty="0"/>
          </a:p>
          <a:p>
            <a:pPr>
              <a:defRPr/>
            </a:pPr>
            <a:r>
              <a:rPr lang="en-AU" altLang="en-US" sz="2000" dirty="0" smtClean="0"/>
              <a:t>COS uses tools within the Local Planning Policy Framework </a:t>
            </a:r>
            <a:r>
              <a:rPr lang="en-AU" altLang="en-US" sz="2000" dirty="0" smtClean="0">
                <a:solidFill>
                  <a:srgbClr val="7030A0"/>
                </a:solidFill>
              </a:rPr>
              <a:t>(LPPF) </a:t>
            </a:r>
            <a:r>
              <a:rPr lang="en-AU" altLang="en-US" sz="2000" dirty="0" smtClean="0"/>
              <a:t>such as zones, overlays and particular local provisions written into schedules</a:t>
            </a:r>
          </a:p>
          <a:p>
            <a:pPr>
              <a:defRPr/>
            </a:pPr>
            <a:r>
              <a:rPr lang="en-AU" altLang="en-US" sz="2000" dirty="0" smtClean="0"/>
              <a:t> </a:t>
            </a:r>
            <a:r>
              <a:rPr lang="en-AU" altLang="en-US" sz="2000" dirty="0"/>
              <a:t>Landslide is usually dealt with under the  </a:t>
            </a:r>
            <a:r>
              <a:rPr lang="en-AU" altLang="en-US" sz="2000" dirty="0">
                <a:solidFill>
                  <a:srgbClr val="FF0000"/>
                </a:solidFill>
              </a:rPr>
              <a:t>Erosion Management Overlay (EMO) </a:t>
            </a:r>
          </a:p>
          <a:p>
            <a:pPr>
              <a:defRPr/>
            </a:pPr>
            <a:endParaRPr lang="en-AU" altLang="en-US" sz="2000" dirty="0" smtClean="0"/>
          </a:p>
          <a:p>
            <a:pPr>
              <a:defRPr/>
            </a:pPr>
            <a:endParaRPr lang="en-AU" altLang="en-US" sz="2000" dirty="0"/>
          </a:p>
          <a:p>
            <a:pPr>
              <a:defRPr/>
            </a:pPr>
            <a:endParaRPr lang="en-AU" altLang="en-US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25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9" y="2018507"/>
            <a:ext cx="1695450" cy="2522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 smtClean="0"/>
              <a:t>Colac Otway –EMO Schedule, Overlay and Referred Documents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1708" y="1557338"/>
            <a:ext cx="3529012" cy="5065712"/>
          </a:xfrm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1670050" cy="2519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10" descr="AGS logo -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17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488" y="4199657"/>
            <a:ext cx="1699213" cy="24233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2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24 NDGRS DPI Presentation Intro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24 NDGRS DPI Presentation Intro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1041</Words>
  <Application>Microsoft Office PowerPoint</Application>
  <PresentationFormat>On-screen Show (4:3)</PresentationFormat>
  <Paragraphs>116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524 NDGRS DPI Presentation Intro</vt:lpstr>
      <vt:lpstr>1_524 NDGRS DPI Presentation Intro</vt:lpstr>
      <vt:lpstr>Colac Otway Building Forum  Wye River Background and the Erosion Management Overlay (EMO) </vt:lpstr>
      <vt:lpstr>Wye River and Separation Creek _Background</vt:lpstr>
      <vt:lpstr>LIDAR based DEM of Wye River and Separation Creek </vt:lpstr>
      <vt:lpstr>Wye River and Separation Creek </vt:lpstr>
      <vt:lpstr>Inherent Slope Stability Issues </vt:lpstr>
      <vt:lpstr>“Potato Patch” Rock Slide, Wye River </vt:lpstr>
      <vt:lpstr>Examples of slides in Wye and Sep Creek</vt:lpstr>
      <vt:lpstr>Victorian Planning Process relating to Landslide Issues</vt:lpstr>
      <vt:lpstr>Colac Otway –EMO Schedule, Overlay and Referred Documents</vt:lpstr>
      <vt:lpstr>Colac Otway –EMO Schedule, Overlay and Referred Documents</vt:lpstr>
      <vt:lpstr>PowerPoint Presentation</vt:lpstr>
      <vt:lpstr>COS EMO Schedule </vt:lpstr>
      <vt:lpstr>COS EMO Schedule </vt:lpstr>
      <vt:lpstr>EMO Policy Requirements  and AGS 2007</vt:lpstr>
      <vt:lpstr>Implications of Dec 2015 Bushfire for LRA reports </vt:lpstr>
      <vt:lpstr>Implications for LRA reports - 2016 and 2017</vt:lpstr>
      <vt:lpstr>Implications for LRA reports 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Post Fire Bushfire Impact on Soil Conservation through Improved Regional Data - Introduction</dc:title>
  <dc:creator>DAVID</dc:creator>
  <cp:lastModifiedBy>Yvette Hill</cp:lastModifiedBy>
  <cp:revision>31</cp:revision>
  <cp:lastPrinted>2017-10-21T20:08:20Z</cp:lastPrinted>
  <dcterms:created xsi:type="dcterms:W3CDTF">2011-10-24T03:16:50Z</dcterms:created>
  <dcterms:modified xsi:type="dcterms:W3CDTF">2017-11-01T23:39:09Z</dcterms:modified>
</cp:coreProperties>
</file>