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71" r:id="rId3"/>
    <p:sldId id="270" r:id="rId4"/>
    <p:sldId id="269" r:id="rId5"/>
    <p:sldId id="256" r:id="rId6"/>
    <p:sldId id="264" r:id="rId7"/>
    <p:sldId id="257" r:id="rId8"/>
    <p:sldId id="261" r:id="rId9"/>
    <p:sldId id="268" r:id="rId10"/>
    <p:sldId id="267" r:id="rId11"/>
    <p:sldId id="263" r:id="rId12"/>
    <p:sldId id="258" r:id="rId13"/>
    <p:sldId id="259" r:id="rId14"/>
    <p:sldId id="260" r:id="rId15"/>
    <p:sldId id="262"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37" autoAdjust="0"/>
  </p:normalViewPr>
  <p:slideViewPr>
    <p:cSldViewPr snapToGrid="0" snapToObjects="1">
      <p:cViewPr>
        <p:scale>
          <a:sx n="68" d="100"/>
          <a:sy n="68" d="100"/>
        </p:scale>
        <p:origin x="-1858" y="-4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648F8-64B5-7E46-83C5-2551C5A15FC7}"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1D5F1-107B-4544-B752-75AD71C821AE}" type="slidenum">
              <a:rPr lang="en-US" smtClean="0"/>
              <a:t>‹#›</a:t>
            </a:fld>
            <a:endParaRPr lang="en-US"/>
          </a:p>
        </p:txBody>
      </p:sp>
    </p:spTree>
    <p:extLst>
      <p:ext uri="{BB962C8B-B14F-4D97-AF65-F5344CB8AC3E}">
        <p14:creationId xmlns:p14="http://schemas.microsoft.com/office/powerpoint/2010/main" val="1392246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after death.  BUSHFIRES</a:t>
            </a:r>
            <a:r>
              <a:rPr lang="en-US" baseline="0" dirty="0" smtClean="0"/>
              <a:t> ARE SCARY AND DAUNTING ESPECIALLY IF YOUV’E LOST EVERYTHING AND YOU HAVE TO COMPLETELY START AFRESH LIKE MANY OF YOU.</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1</a:t>
            </a:fld>
            <a:endParaRPr lang="en-US"/>
          </a:p>
        </p:txBody>
      </p:sp>
    </p:spTree>
    <p:extLst>
      <p:ext uri="{BB962C8B-B14F-4D97-AF65-F5344CB8AC3E}">
        <p14:creationId xmlns:p14="http://schemas.microsoft.com/office/powerpoint/2010/main" val="246634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AT GROUND</a:t>
            </a:r>
            <a:r>
              <a:rPr lang="en-US" baseline="0" dirty="0" smtClean="0"/>
              <a:t> LEVEL- ANNUAL BARK DROP.  YOU GOTTA BE THERE TO REMOVE</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11</a:t>
            </a:fld>
            <a:endParaRPr lang="en-US"/>
          </a:p>
        </p:txBody>
      </p:sp>
    </p:spTree>
    <p:extLst>
      <p:ext uri="{BB962C8B-B14F-4D97-AF65-F5344CB8AC3E}">
        <p14:creationId xmlns:p14="http://schemas.microsoft.com/office/powerpoint/2010/main" val="104665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NOT A GOOD SPECIES CHOICE NEAR HOUSE</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12</a:t>
            </a:fld>
            <a:endParaRPr lang="en-US"/>
          </a:p>
        </p:txBody>
      </p:sp>
    </p:spTree>
    <p:extLst>
      <p:ext uri="{BB962C8B-B14F-4D97-AF65-F5344CB8AC3E}">
        <p14:creationId xmlns:p14="http://schemas.microsoft.com/office/powerpoint/2010/main" val="229075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WHOLE TABLE FULL OF INDIGENOUS PLANTS</a:t>
            </a:r>
            <a:r>
              <a:rPr lang="en-US" baseline="0" dirty="0" smtClean="0"/>
              <a:t> OVER THERE.  PLEASE COME UP AND HAVE A CHAT DURING THE FORUM</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14</a:t>
            </a:fld>
            <a:endParaRPr lang="en-US"/>
          </a:p>
        </p:txBody>
      </p:sp>
    </p:spTree>
    <p:extLst>
      <p:ext uri="{BB962C8B-B14F-4D97-AF65-F5344CB8AC3E}">
        <p14:creationId xmlns:p14="http://schemas.microsoft.com/office/powerpoint/2010/main" val="33724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5 MONTHS GERMINATION WAS EVERYWHERE</a:t>
            </a:r>
            <a:r>
              <a:rPr lang="en-US" baseline="0" dirty="0" smtClean="0"/>
              <a:t>.  PLANTS COMING UP IN PROFUSION.  MOTHER NATURE PLANTS MORE THAN SHE NEEDS - STRONG ONES SURVIVE.  IN OUR GARDENS WE DON’T HAVE THAT LUXURY.  WE HAVE TO PLAN, PREPARE WORK HARD TO GET OUR GARDENS RIGHT TO GIVE US A FIGHTING CHANCE </a:t>
            </a:r>
            <a:r>
              <a:rPr lang="en-US" baseline="0" smtClean="0"/>
              <a:t>AGAINST WHATEVER’S ROUND THE CORNER.</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15</a:t>
            </a:fld>
            <a:endParaRPr lang="en-US"/>
          </a:p>
        </p:txBody>
      </p:sp>
    </p:spTree>
    <p:extLst>
      <p:ext uri="{BB962C8B-B14F-4D97-AF65-F5344CB8AC3E}">
        <p14:creationId xmlns:p14="http://schemas.microsoft.com/office/powerpoint/2010/main" val="294832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KNOW ABOUT YOU, But I don’t want to live here.</a:t>
            </a:r>
            <a:r>
              <a:rPr lang="en-US" baseline="0" dirty="0" smtClean="0"/>
              <a:t>  Some people think that living in a treeless environment will totally assure you of no fires.  </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2</a:t>
            </a:fld>
            <a:endParaRPr lang="en-US"/>
          </a:p>
        </p:txBody>
      </p:sp>
    </p:spTree>
    <p:extLst>
      <p:ext uri="{BB962C8B-B14F-4D97-AF65-F5344CB8AC3E}">
        <p14:creationId xmlns:p14="http://schemas.microsoft.com/office/powerpoint/2010/main" val="227912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 live in the </a:t>
            </a:r>
            <a:r>
              <a:rPr lang="en-US" dirty="0" err="1" smtClean="0"/>
              <a:t>Otways</a:t>
            </a:r>
            <a:r>
              <a:rPr lang="en-US" dirty="0" smtClean="0"/>
              <a:t> because of its natural beauty, wet forests ocean etc.  I have weighed up the risks and I still want to live here.  But Victoria</a:t>
            </a:r>
            <a:r>
              <a:rPr lang="en-US" baseline="0" dirty="0" smtClean="0"/>
              <a:t> is one of the most fire prone areas in the world.  If we want to live here we have to arm ourselves with knowledge and actually work for the privilege of living here. </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3</a:t>
            </a:fld>
            <a:endParaRPr lang="en-US"/>
          </a:p>
        </p:txBody>
      </p:sp>
    </p:spTree>
    <p:extLst>
      <p:ext uri="{BB962C8B-B14F-4D97-AF65-F5344CB8AC3E}">
        <p14:creationId xmlns:p14="http://schemas.microsoft.com/office/powerpoint/2010/main" val="355791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USE THIS BOOKLET TO Cover a few simple design plans to HELP reduce</a:t>
            </a:r>
            <a:r>
              <a:rPr lang="en-US" baseline="0" dirty="0" smtClean="0"/>
              <a:t> fire risk in the bush garden</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4</a:t>
            </a:fld>
            <a:endParaRPr lang="en-US"/>
          </a:p>
        </p:txBody>
      </p:sp>
    </p:spTree>
    <p:extLst>
      <p:ext uri="{BB962C8B-B14F-4D97-AF65-F5344CB8AC3E}">
        <p14:creationId xmlns:p14="http://schemas.microsoft.com/office/powerpoint/2010/main" val="310507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 fire</a:t>
            </a:r>
            <a:r>
              <a:rPr lang="en-US" baseline="0" dirty="0" smtClean="0"/>
              <a:t> intensity by have less fuel load, fire wood stack a no no.  Plants need to be maintain</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6</a:t>
            </a:fld>
            <a:endParaRPr lang="en-US"/>
          </a:p>
        </p:txBody>
      </p:sp>
    </p:spTree>
    <p:extLst>
      <p:ext uri="{BB962C8B-B14F-4D97-AF65-F5344CB8AC3E}">
        <p14:creationId xmlns:p14="http://schemas.microsoft.com/office/powerpoint/2010/main" val="62227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FILTERS WIND, EMBER TRAP</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7</a:t>
            </a:fld>
            <a:endParaRPr lang="en-US"/>
          </a:p>
        </p:txBody>
      </p:sp>
    </p:spTree>
    <p:extLst>
      <p:ext uri="{BB962C8B-B14F-4D97-AF65-F5344CB8AC3E}">
        <p14:creationId xmlns:p14="http://schemas.microsoft.com/office/powerpoint/2010/main" val="263959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I’m just going</a:t>
            </a:r>
            <a:r>
              <a:rPr lang="en-US" baseline="0" dirty="0" smtClean="0"/>
              <a:t> to touch on two important aspects of what you can do as a landowner to help </a:t>
            </a:r>
            <a:r>
              <a:rPr lang="en-US" baseline="0" dirty="0" err="1" smtClean="0"/>
              <a:t>minimise</a:t>
            </a:r>
            <a:r>
              <a:rPr lang="en-US" baseline="0" dirty="0" smtClean="0"/>
              <a:t> risk of fire near your house.</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8</a:t>
            </a:fld>
            <a:endParaRPr lang="en-US"/>
          </a:p>
        </p:txBody>
      </p:sp>
    </p:spTree>
    <p:extLst>
      <p:ext uri="{BB962C8B-B14F-4D97-AF65-F5344CB8AC3E}">
        <p14:creationId xmlns:p14="http://schemas.microsoft.com/office/powerpoint/2010/main" val="22478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EXAMPLES OF FIREWISE PLANTS.  FOR THOSE WITH COASTAL EXPOSURE- BOOBIALLA</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9</a:t>
            </a:fld>
            <a:endParaRPr lang="en-US"/>
          </a:p>
        </p:txBody>
      </p:sp>
    </p:spTree>
    <p:extLst>
      <p:ext uri="{BB962C8B-B14F-4D97-AF65-F5344CB8AC3E}">
        <p14:creationId xmlns:p14="http://schemas.microsoft.com/office/powerpoint/2010/main" val="71599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AWAY FROM THE EFFECTS OF SALT WINDS.  NOT AS FIRE WISE AS BOOBIALLA AND MAY BE TOO TALL FOR SOME GARDENS.</a:t>
            </a:r>
          </a:p>
          <a:p>
            <a:r>
              <a:rPr lang="en-US" dirty="0" smtClean="0"/>
              <a:t>LETS LOOK AT TALL TREES THAT ARE ALREADY</a:t>
            </a:r>
            <a:r>
              <a:rPr lang="en-US" baseline="0" dirty="0" smtClean="0"/>
              <a:t> IN YOUR GARDEN.</a:t>
            </a:r>
            <a:endParaRPr lang="en-US" dirty="0"/>
          </a:p>
        </p:txBody>
      </p:sp>
      <p:sp>
        <p:nvSpPr>
          <p:cNvPr id="4" name="Slide Number Placeholder 3"/>
          <p:cNvSpPr>
            <a:spLocks noGrp="1"/>
          </p:cNvSpPr>
          <p:nvPr>
            <p:ph type="sldNum" sz="quarter" idx="10"/>
          </p:nvPr>
        </p:nvSpPr>
        <p:spPr/>
        <p:txBody>
          <a:bodyPr/>
          <a:lstStyle/>
          <a:p>
            <a:fld id="{6DA1D5F1-107B-4544-B752-75AD71C821AE}" type="slidenum">
              <a:rPr lang="en-US" smtClean="0"/>
              <a:t>10</a:t>
            </a:fld>
            <a:endParaRPr lang="en-US"/>
          </a:p>
        </p:txBody>
      </p:sp>
    </p:spTree>
    <p:extLst>
      <p:ext uri="{BB962C8B-B14F-4D97-AF65-F5344CB8AC3E}">
        <p14:creationId xmlns:p14="http://schemas.microsoft.com/office/powerpoint/2010/main" val="166019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3D39D1D-51EC-EB4C-8BF8-CB1C0786657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173937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3D39D1D-51EC-EB4C-8BF8-CB1C0786657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247023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3D39D1D-51EC-EB4C-8BF8-CB1C0786657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1099054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E541C3C-B744-4D40-9590-491D88FD6C4C}" type="datetimeFigureOut">
              <a:rPr lang="en-AU" smtClean="0"/>
              <a:t>02/11/17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205290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E541C3C-B744-4D40-9590-491D88FD6C4C}" type="datetimeFigureOut">
              <a:rPr lang="en-AU" smtClean="0"/>
              <a:t>02/11/17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160844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41C3C-B744-4D40-9590-491D88FD6C4C}" type="datetimeFigureOut">
              <a:rPr lang="en-AU" smtClean="0"/>
              <a:t>02/11/17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368314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E541C3C-B744-4D40-9590-491D88FD6C4C}" type="datetimeFigureOut">
              <a:rPr lang="en-AU" smtClean="0"/>
              <a:t>02/11/17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2237759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E541C3C-B744-4D40-9590-491D88FD6C4C}" type="datetimeFigureOut">
              <a:rPr lang="en-AU" smtClean="0"/>
              <a:t>02/11/17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147539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E541C3C-B744-4D40-9590-491D88FD6C4C}" type="datetimeFigureOut">
              <a:rPr lang="en-AU" smtClean="0"/>
              <a:t>02/11/17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147790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41C3C-B744-4D40-9590-491D88FD6C4C}" type="datetimeFigureOut">
              <a:rPr lang="en-AU" smtClean="0"/>
              <a:t>02/11/17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1327368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41C3C-B744-4D40-9590-491D88FD6C4C}" type="datetimeFigureOut">
              <a:rPr lang="en-AU" smtClean="0"/>
              <a:t>02/11/17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120906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3D39D1D-51EC-EB4C-8BF8-CB1C0786657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3559298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41C3C-B744-4D40-9590-491D88FD6C4C}" type="datetimeFigureOut">
              <a:rPr lang="en-AU" smtClean="0"/>
              <a:t>02/11/17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9710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E541C3C-B744-4D40-9590-491D88FD6C4C}" type="datetimeFigureOut">
              <a:rPr lang="en-AU" smtClean="0"/>
              <a:t>02/11/17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898235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E541C3C-B744-4D40-9590-491D88FD6C4C}" type="datetimeFigureOut">
              <a:rPr lang="en-AU" smtClean="0"/>
              <a:t>02/11/17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051A41-2B83-4B4A-98FF-58786DE618F2}" type="slidenum">
              <a:rPr lang="en-AU" smtClean="0"/>
              <a:t>‹#›</a:t>
            </a:fld>
            <a:endParaRPr lang="en-AU"/>
          </a:p>
        </p:txBody>
      </p:sp>
    </p:spTree>
    <p:extLst>
      <p:ext uri="{BB962C8B-B14F-4D97-AF65-F5344CB8AC3E}">
        <p14:creationId xmlns:p14="http://schemas.microsoft.com/office/powerpoint/2010/main" val="27566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3D39D1D-51EC-EB4C-8BF8-CB1C0786657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352392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3D39D1D-51EC-EB4C-8BF8-CB1C07866574}"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352716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3D39D1D-51EC-EB4C-8BF8-CB1C07866574}"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306682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3D39D1D-51EC-EB4C-8BF8-CB1C07866574}"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418098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39D1D-51EC-EB4C-8BF8-CB1C07866574}"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21630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3D39D1D-51EC-EB4C-8BF8-CB1C07866574}"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115269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3D39D1D-51EC-EB4C-8BF8-CB1C07866574}"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6DDD3-F049-8544-977B-7E14D3E96D14}" type="slidenum">
              <a:rPr lang="en-US" smtClean="0"/>
              <a:t>‹#›</a:t>
            </a:fld>
            <a:endParaRPr lang="en-US"/>
          </a:p>
        </p:txBody>
      </p:sp>
    </p:spTree>
    <p:extLst>
      <p:ext uri="{BB962C8B-B14F-4D97-AF65-F5344CB8AC3E}">
        <p14:creationId xmlns:p14="http://schemas.microsoft.com/office/powerpoint/2010/main" val="178630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39D1D-51EC-EB4C-8BF8-CB1C07866574}"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6DDD3-F049-8544-977B-7E14D3E96D14}" type="slidenum">
              <a:rPr lang="en-US" smtClean="0"/>
              <a:t>‹#›</a:t>
            </a:fld>
            <a:endParaRPr lang="en-US"/>
          </a:p>
        </p:txBody>
      </p:sp>
      <p:pic>
        <p:nvPicPr>
          <p:cNvPr id="7" name="Picture 6" descr="Screen Shot 2013-06-30 at 12.34.33 PM.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rot="16200000">
            <a:off x="7305231" y="5019231"/>
            <a:ext cx="2961611" cy="715927"/>
          </a:xfrm>
          <a:prstGeom prst="rect">
            <a:avLst/>
          </a:prstGeom>
        </p:spPr>
      </p:pic>
    </p:spTree>
    <p:extLst>
      <p:ext uri="{BB962C8B-B14F-4D97-AF65-F5344CB8AC3E}">
        <p14:creationId xmlns:p14="http://schemas.microsoft.com/office/powerpoint/2010/main" val="3876542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41C3C-B744-4D40-9590-491D88FD6C4C}" type="datetimeFigureOut">
              <a:rPr lang="en-AU" smtClean="0"/>
              <a:t>02/11/17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51A41-2B83-4B4A-98FF-58786DE618F2}" type="slidenum">
              <a:rPr lang="en-AU" smtClean="0"/>
              <a:t>‹#›</a:t>
            </a:fld>
            <a:endParaRPr lang="en-AU"/>
          </a:p>
        </p:txBody>
      </p:sp>
    </p:spTree>
    <p:extLst>
      <p:ext uri="{BB962C8B-B14F-4D97-AF65-F5344CB8AC3E}">
        <p14:creationId xmlns:p14="http://schemas.microsoft.com/office/powerpoint/2010/main" val="1136297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eter and surreal.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48514" r="-23263"/>
          <a:stretch/>
        </p:blipFill>
        <p:spPr>
          <a:xfrm>
            <a:off x="-1847417" y="603916"/>
            <a:ext cx="8229600" cy="5851525"/>
          </a:xfrm>
        </p:spPr>
      </p:pic>
      <p:sp>
        <p:nvSpPr>
          <p:cNvPr id="3" name="TextBox 2"/>
          <p:cNvSpPr txBox="1"/>
          <p:nvPr/>
        </p:nvSpPr>
        <p:spPr>
          <a:xfrm>
            <a:off x="457200" y="5541454"/>
            <a:ext cx="4779141" cy="830997"/>
          </a:xfrm>
          <a:prstGeom prst="rect">
            <a:avLst/>
          </a:prstGeom>
          <a:noFill/>
        </p:spPr>
        <p:txBody>
          <a:bodyPr wrap="square" rtlCol="0">
            <a:spAutoFit/>
          </a:bodyPr>
          <a:lstStyle/>
          <a:p>
            <a:pPr algn="ctr"/>
            <a:r>
              <a:rPr lang="en-US" sz="2400" dirty="0" smtClean="0">
                <a:solidFill>
                  <a:srgbClr val="FFFFFF"/>
                </a:solidFill>
              </a:rPr>
              <a:t>IS IT TIME TO RECONSIDER YOUR GARDEN?</a:t>
            </a:r>
            <a:endParaRPr lang="en-US" sz="2400" dirty="0">
              <a:solidFill>
                <a:srgbClr val="FFFFFF"/>
              </a:solidFill>
            </a:endParaRPr>
          </a:p>
        </p:txBody>
      </p:sp>
      <p:sp>
        <p:nvSpPr>
          <p:cNvPr id="5" name="TextBox 4"/>
          <p:cNvSpPr txBox="1"/>
          <p:nvPr/>
        </p:nvSpPr>
        <p:spPr>
          <a:xfrm>
            <a:off x="5236341" y="1552311"/>
            <a:ext cx="3605864" cy="1200329"/>
          </a:xfrm>
          <a:prstGeom prst="rect">
            <a:avLst/>
          </a:prstGeom>
          <a:noFill/>
        </p:spPr>
        <p:txBody>
          <a:bodyPr wrap="square" rtlCol="0">
            <a:spAutoFit/>
          </a:bodyPr>
          <a:lstStyle/>
          <a:p>
            <a:r>
              <a:rPr lang="en-US" dirty="0" smtClean="0"/>
              <a:t>PLANT SELECTION, ARRANGEMENT AND MANAGEMENT TO HELP MINIMISE YOUR RISK FROM BUSHFIRE. </a:t>
            </a:r>
            <a:endParaRPr lang="en-US" dirty="0"/>
          </a:p>
        </p:txBody>
      </p:sp>
    </p:spTree>
    <p:extLst>
      <p:ext uri="{BB962C8B-B14F-4D97-AF65-F5344CB8AC3E}">
        <p14:creationId xmlns:p14="http://schemas.microsoft.com/office/powerpoint/2010/main" val="228064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8499" r="-18499"/>
          <a:stretch/>
        </p:blipFill>
        <p:spPr>
          <a:xfrm>
            <a:off x="833789" y="274638"/>
            <a:ext cx="5177543" cy="5668963"/>
          </a:xfrm>
        </p:spPr>
      </p:pic>
      <p:sp>
        <p:nvSpPr>
          <p:cNvPr id="5" name="TextBox 4"/>
          <p:cNvSpPr txBox="1"/>
          <p:nvPr/>
        </p:nvSpPr>
        <p:spPr>
          <a:xfrm>
            <a:off x="5540022" y="1092200"/>
            <a:ext cx="2506133" cy="2862323"/>
          </a:xfrm>
          <a:prstGeom prst="rect">
            <a:avLst/>
          </a:prstGeom>
          <a:noFill/>
        </p:spPr>
        <p:txBody>
          <a:bodyPr wrap="square" rtlCol="0">
            <a:spAutoFit/>
          </a:bodyPr>
          <a:lstStyle/>
          <a:p>
            <a:r>
              <a:rPr lang="en-US" i="1" dirty="0" smtClean="0"/>
              <a:t>FIREWISE PLANT: </a:t>
            </a:r>
            <a:r>
              <a:rPr lang="en-US" dirty="0" smtClean="0"/>
              <a:t>BLACKWOOD -</a:t>
            </a:r>
            <a:r>
              <a:rPr lang="en-US" i="1" dirty="0" smtClean="0"/>
              <a:t>ACACIA MELANOXYLON</a:t>
            </a:r>
            <a:r>
              <a:rPr lang="en-US" dirty="0" smtClean="0"/>
              <a:t> IS A GREAT LOCAL SCREEN TREE AND EMBER TRAP. VERY FEW DEAD BRANCHES, NO VOLATILE OILS IN THE LEAVES, MINIMAL LEAF LITTER. </a:t>
            </a:r>
            <a:endParaRPr lang="en-US" dirty="0"/>
          </a:p>
        </p:txBody>
      </p:sp>
    </p:spTree>
    <p:extLst>
      <p:ext uri="{BB962C8B-B14F-4D97-AF65-F5344CB8AC3E}">
        <p14:creationId xmlns:p14="http://schemas.microsoft.com/office/powerpoint/2010/main" val="2087503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IMG_5823.JPG"/>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558800"/>
            <a:ext cx="6502400" cy="6261100"/>
          </a:xfrm>
        </p:spPr>
      </p:pic>
      <p:sp>
        <p:nvSpPr>
          <p:cNvPr id="6" name="TextBox 5"/>
          <p:cNvSpPr txBox="1"/>
          <p:nvPr/>
        </p:nvSpPr>
        <p:spPr>
          <a:xfrm>
            <a:off x="4387850" y="1680518"/>
            <a:ext cx="4737100" cy="523220"/>
          </a:xfrm>
          <a:prstGeom prst="rect">
            <a:avLst/>
          </a:prstGeom>
          <a:noFill/>
        </p:spPr>
        <p:txBody>
          <a:bodyPr wrap="square" rtlCol="0">
            <a:spAutoFit/>
          </a:bodyPr>
          <a:lstStyle/>
          <a:p>
            <a:r>
              <a:rPr lang="en-US" sz="2800" i="1" dirty="0" smtClean="0"/>
              <a:t>LADDER EFFECT</a:t>
            </a:r>
            <a:r>
              <a:rPr lang="en-US" sz="2800" dirty="0" smtClean="0"/>
              <a:t>- RIBBON BARK</a:t>
            </a:r>
            <a:endParaRPr lang="en-US" sz="2800" dirty="0"/>
          </a:p>
        </p:txBody>
      </p:sp>
      <p:sp>
        <p:nvSpPr>
          <p:cNvPr id="7" name="TextBox 6"/>
          <p:cNvSpPr txBox="1"/>
          <p:nvPr/>
        </p:nvSpPr>
        <p:spPr>
          <a:xfrm>
            <a:off x="4183316" y="4203700"/>
            <a:ext cx="2687384" cy="646331"/>
          </a:xfrm>
          <a:prstGeom prst="rect">
            <a:avLst/>
          </a:prstGeom>
          <a:noFill/>
        </p:spPr>
        <p:txBody>
          <a:bodyPr wrap="square" rtlCol="0">
            <a:spAutoFit/>
          </a:bodyPr>
          <a:lstStyle/>
          <a:p>
            <a:pPr algn="ctr"/>
            <a:r>
              <a:rPr lang="en-US" i="1" dirty="0" smtClean="0">
                <a:solidFill>
                  <a:srgbClr val="FFFFFF"/>
                </a:solidFill>
              </a:rPr>
              <a:t>EUCALYPTUS VIMINALIS </a:t>
            </a:r>
            <a:r>
              <a:rPr lang="en-US" dirty="0" smtClean="0">
                <a:solidFill>
                  <a:srgbClr val="FFFFFF"/>
                </a:solidFill>
              </a:rPr>
              <a:t>MANNA GUM</a:t>
            </a:r>
            <a:endParaRPr lang="en-US" dirty="0">
              <a:solidFill>
                <a:srgbClr val="FFFFFF"/>
              </a:solidFill>
            </a:endParaRPr>
          </a:p>
        </p:txBody>
      </p:sp>
    </p:spTree>
    <p:extLst>
      <p:ext uri="{BB962C8B-B14F-4D97-AF65-F5344CB8AC3E}">
        <p14:creationId xmlns:p14="http://schemas.microsoft.com/office/powerpoint/2010/main" val="3375942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_8229.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7619"/>
          <a:stretch/>
        </p:blipFill>
        <p:spPr>
          <a:xfrm>
            <a:off x="363820" y="0"/>
            <a:ext cx="7011616" cy="6921494"/>
          </a:xfrm>
        </p:spPr>
      </p:pic>
      <p:sp>
        <p:nvSpPr>
          <p:cNvPr id="5" name="TextBox 4"/>
          <p:cNvSpPr txBox="1"/>
          <p:nvPr/>
        </p:nvSpPr>
        <p:spPr>
          <a:xfrm>
            <a:off x="6324600" y="1066800"/>
            <a:ext cx="2819400" cy="1938992"/>
          </a:xfrm>
          <a:prstGeom prst="rect">
            <a:avLst/>
          </a:prstGeom>
          <a:noFill/>
        </p:spPr>
        <p:txBody>
          <a:bodyPr wrap="square" rtlCol="0">
            <a:spAutoFit/>
          </a:bodyPr>
          <a:lstStyle/>
          <a:p>
            <a:r>
              <a:rPr lang="en-US" sz="2400" i="1" dirty="0" smtClean="0"/>
              <a:t>LADDER EFFECT-</a:t>
            </a:r>
          </a:p>
          <a:p>
            <a:r>
              <a:rPr lang="en-US" sz="2400" dirty="0" smtClean="0"/>
              <a:t>HANGING BRANCHES ALSO</a:t>
            </a:r>
            <a:r>
              <a:rPr lang="en-US" sz="2400" dirty="0"/>
              <a:t> </a:t>
            </a:r>
            <a:r>
              <a:rPr lang="en-US" sz="2400" dirty="0" smtClean="0"/>
              <a:t>HIGH OIL CONTENT IN LEAVES AND FIBROUS BARK</a:t>
            </a:r>
            <a:endParaRPr lang="en-US" sz="2400" dirty="0"/>
          </a:p>
        </p:txBody>
      </p:sp>
      <p:sp>
        <p:nvSpPr>
          <p:cNvPr id="6" name="TextBox 5"/>
          <p:cNvSpPr txBox="1"/>
          <p:nvPr/>
        </p:nvSpPr>
        <p:spPr>
          <a:xfrm>
            <a:off x="1707493" y="5290397"/>
            <a:ext cx="3403600" cy="646331"/>
          </a:xfrm>
          <a:prstGeom prst="rect">
            <a:avLst/>
          </a:prstGeom>
          <a:noFill/>
        </p:spPr>
        <p:txBody>
          <a:bodyPr wrap="square" rtlCol="0">
            <a:spAutoFit/>
          </a:bodyPr>
          <a:lstStyle/>
          <a:p>
            <a:pPr algn="ctr"/>
            <a:r>
              <a:rPr lang="en-US" i="1" dirty="0" smtClean="0">
                <a:solidFill>
                  <a:srgbClr val="FFFFFF"/>
                </a:solidFill>
              </a:rPr>
              <a:t>EUCALYPTUS RADIATA</a:t>
            </a:r>
          </a:p>
          <a:p>
            <a:pPr algn="ctr"/>
            <a:r>
              <a:rPr lang="en-US" dirty="0" smtClean="0">
                <a:solidFill>
                  <a:srgbClr val="FFFFFF"/>
                </a:solidFill>
              </a:rPr>
              <a:t>NARROW LEAF PEPPERMINT</a:t>
            </a:r>
          </a:p>
        </p:txBody>
      </p:sp>
    </p:spTree>
    <p:extLst>
      <p:ext uri="{BB962C8B-B14F-4D97-AF65-F5344CB8AC3E}">
        <p14:creationId xmlns:p14="http://schemas.microsoft.com/office/powerpoint/2010/main" val="465002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553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5400" y="536764"/>
            <a:ext cx="8229600" cy="4525963"/>
          </a:xfrm>
        </p:spPr>
      </p:pic>
      <p:sp>
        <p:nvSpPr>
          <p:cNvPr id="5" name="TextBox 4"/>
          <p:cNvSpPr txBox="1"/>
          <p:nvPr/>
        </p:nvSpPr>
        <p:spPr>
          <a:xfrm>
            <a:off x="387656" y="5074199"/>
            <a:ext cx="7830236" cy="1200328"/>
          </a:xfrm>
          <a:prstGeom prst="rect">
            <a:avLst/>
          </a:prstGeom>
          <a:noFill/>
        </p:spPr>
        <p:txBody>
          <a:bodyPr wrap="square" rtlCol="0">
            <a:spAutoFit/>
          </a:bodyPr>
          <a:lstStyle/>
          <a:p>
            <a:pPr algn="ctr"/>
            <a:r>
              <a:rPr lang="en-US" sz="2400" i="1" dirty="0" smtClean="0"/>
              <a:t>LADDER EFFECT</a:t>
            </a:r>
            <a:r>
              <a:rPr lang="en-US" sz="2400" dirty="0" smtClean="0"/>
              <a:t>- REDUCED BY PRUNING, SPECIES SELECTION AND NOT MANY SHRUBS UNDERNEATH</a:t>
            </a:r>
          </a:p>
          <a:p>
            <a:pPr algn="ctr"/>
            <a:r>
              <a:rPr lang="en-US" sz="2400" dirty="0" smtClean="0"/>
              <a:t>MULCH SELECTION IS IMPORTANT IN HIGH FIRE RISK AREAS</a:t>
            </a:r>
            <a:endParaRPr lang="en-US" sz="2400" dirty="0"/>
          </a:p>
        </p:txBody>
      </p:sp>
      <p:sp>
        <p:nvSpPr>
          <p:cNvPr id="6" name="TextBox 5"/>
          <p:cNvSpPr txBox="1"/>
          <p:nvPr/>
        </p:nvSpPr>
        <p:spPr>
          <a:xfrm>
            <a:off x="3847156" y="4525329"/>
            <a:ext cx="4839644" cy="369332"/>
          </a:xfrm>
          <a:prstGeom prst="rect">
            <a:avLst/>
          </a:prstGeom>
          <a:noFill/>
        </p:spPr>
        <p:txBody>
          <a:bodyPr wrap="square" rtlCol="0">
            <a:spAutoFit/>
          </a:bodyPr>
          <a:lstStyle/>
          <a:p>
            <a:r>
              <a:rPr lang="en-US" i="1" dirty="0" smtClean="0">
                <a:solidFill>
                  <a:srgbClr val="FFFFFF"/>
                </a:solidFill>
              </a:rPr>
              <a:t>EUCALYPTUS CAMALDULENSIS</a:t>
            </a:r>
            <a:r>
              <a:rPr lang="en-US" dirty="0" smtClean="0">
                <a:solidFill>
                  <a:srgbClr val="FFFFFF"/>
                </a:solidFill>
              </a:rPr>
              <a:t>- RED GUM</a:t>
            </a:r>
            <a:endParaRPr lang="en-US" dirty="0">
              <a:solidFill>
                <a:srgbClr val="FFFFFF"/>
              </a:solidFill>
            </a:endParaRPr>
          </a:p>
        </p:txBody>
      </p:sp>
    </p:spTree>
    <p:extLst>
      <p:ext uri="{BB962C8B-B14F-4D97-AF65-F5344CB8AC3E}">
        <p14:creationId xmlns:p14="http://schemas.microsoft.com/office/powerpoint/2010/main" val="1728953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230.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567"/>
          <a:stretch/>
        </p:blipFill>
        <p:spPr>
          <a:xfrm>
            <a:off x="-266700" y="393700"/>
            <a:ext cx="8229600" cy="6464300"/>
          </a:xfrm>
        </p:spPr>
      </p:pic>
      <p:sp>
        <p:nvSpPr>
          <p:cNvPr id="5" name="TextBox 4"/>
          <p:cNvSpPr txBox="1"/>
          <p:nvPr/>
        </p:nvSpPr>
        <p:spPr>
          <a:xfrm>
            <a:off x="4206522" y="2743200"/>
            <a:ext cx="3639256" cy="1200329"/>
          </a:xfrm>
          <a:prstGeom prst="rect">
            <a:avLst/>
          </a:prstGeom>
          <a:noFill/>
        </p:spPr>
        <p:txBody>
          <a:bodyPr wrap="square" rtlCol="0">
            <a:spAutoFit/>
          </a:bodyPr>
          <a:lstStyle/>
          <a:p>
            <a:r>
              <a:rPr lang="en-US" dirty="0" smtClean="0">
                <a:solidFill>
                  <a:schemeClr val="bg1"/>
                </a:solidFill>
              </a:rPr>
              <a:t> NO LITTER AT BASE, NO LADDER</a:t>
            </a:r>
          </a:p>
          <a:p>
            <a:r>
              <a:rPr lang="en-US" dirty="0" smtClean="0">
                <a:solidFill>
                  <a:schemeClr val="bg1"/>
                </a:solidFill>
              </a:rPr>
              <a:t>EFFECT DUE TO PRUNING</a:t>
            </a:r>
          </a:p>
          <a:p>
            <a:r>
              <a:rPr lang="en-US" dirty="0" smtClean="0">
                <a:solidFill>
                  <a:schemeClr val="bg1"/>
                </a:solidFill>
              </a:rPr>
              <a:t>STILL FLAMMABLE BUT HAS BEEN</a:t>
            </a:r>
          </a:p>
          <a:p>
            <a:r>
              <a:rPr lang="en-US" dirty="0" smtClean="0">
                <a:solidFill>
                  <a:schemeClr val="bg1"/>
                </a:solidFill>
              </a:rPr>
              <a:t> MANAGED TO MINIMISE RISK.</a:t>
            </a:r>
          </a:p>
        </p:txBody>
      </p:sp>
      <p:sp>
        <p:nvSpPr>
          <p:cNvPr id="6" name="TextBox 5"/>
          <p:cNvSpPr txBox="1"/>
          <p:nvPr/>
        </p:nvSpPr>
        <p:spPr>
          <a:xfrm>
            <a:off x="4521200" y="5675482"/>
            <a:ext cx="3200400" cy="646331"/>
          </a:xfrm>
          <a:prstGeom prst="rect">
            <a:avLst/>
          </a:prstGeom>
          <a:noFill/>
        </p:spPr>
        <p:txBody>
          <a:bodyPr wrap="square" rtlCol="0">
            <a:spAutoFit/>
          </a:bodyPr>
          <a:lstStyle/>
          <a:p>
            <a:pPr algn="ctr"/>
            <a:r>
              <a:rPr lang="en-US" i="1" dirty="0" smtClean="0">
                <a:solidFill>
                  <a:srgbClr val="FFFFFF"/>
                </a:solidFill>
              </a:rPr>
              <a:t>EUCALYPTUS AROMAPHLOIA</a:t>
            </a:r>
          </a:p>
          <a:p>
            <a:pPr algn="ctr"/>
            <a:r>
              <a:rPr lang="en-US" dirty="0" smtClean="0">
                <a:solidFill>
                  <a:srgbClr val="FFFFFF"/>
                </a:solidFill>
              </a:rPr>
              <a:t>APPLE BOX</a:t>
            </a:r>
            <a:endParaRPr lang="en-US" dirty="0">
              <a:solidFill>
                <a:srgbClr val="FFFFFF"/>
              </a:solidFill>
            </a:endParaRPr>
          </a:p>
        </p:txBody>
      </p:sp>
    </p:spTree>
    <p:extLst>
      <p:ext uri="{BB962C8B-B14F-4D97-AF65-F5344CB8AC3E}">
        <p14:creationId xmlns:p14="http://schemas.microsoft.com/office/powerpoint/2010/main" val="959729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3172.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33094" y="423743"/>
            <a:ext cx="8229600" cy="4525963"/>
          </a:xfrm>
        </p:spPr>
      </p:pic>
      <p:sp>
        <p:nvSpPr>
          <p:cNvPr id="6" name="TextBox 5"/>
          <p:cNvSpPr txBox="1"/>
          <p:nvPr/>
        </p:nvSpPr>
        <p:spPr>
          <a:xfrm>
            <a:off x="2035631" y="5085703"/>
            <a:ext cx="5210470" cy="584776"/>
          </a:xfrm>
          <a:prstGeom prst="rect">
            <a:avLst/>
          </a:prstGeom>
          <a:noFill/>
        </p:spPr>
        <p:txBody>
          <a:bodyPr wrap="square" rtlCol="0">
            <a:spAutoFit/>
          </a:bodyPr>
          <a:lstStyle/>
          <a:p>
            <a:pPr algn="ctr"/>
            <a:r>
              <a:rPr lang="en-US" sz="3200" dirty="0" smtClean="0"/>
              <a:t>RENEWAL</a:t>
            </a:r>
            <a:endParaRPr lang="en-US" sz="3200" dirty="0"/>
          </a:p>
        </p:txBody>
      </p:sp>
    </p:spTree>
    <p:extLst>
      <p:ext uri="{BB962C8B-B14F-4D97-AF65-F5344CB8AC3E}">
        <p14:creationId xmlns:p14="http://schemas.microsoft.com/office/powerpoint/2010/main" val="3021435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yarra yeodene rd paddock 10 - Version 2.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 r="-2568" b="-1"/>
          <a:stretch/>
        </p:blipFill>
        <p:spPr>
          <a:xfrm>
            <a:off x="344312" y="274639"/>
            <a:ext cx="8229600" cy="6089472"/>
          </a:xfrm>
        </p:spPr>
      </p:pic>
    </p:spTree>
    <p:extLst>
      <p:ext uri="{BB962C8B-B14F-4D97-AF65-F5344CB8AC3E}">
        <p14:creationId xmlns:p14="http://schemas.microsoft.com/office/powerpoint/2010/main" val="1382704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6555.JPG"/>
          <p:cNvPicPr>
            <a:picLocks noGrp="1" noChangeAspect="1"/>
          </p:cNvPicPr>
          <p:nvPr>
            <p:ph idx="1"/>
          </p:nvPr>
        </p:nvPicPr>
        <p:blipFill>
          <a:blip r:embed="rId3" cstate="email">
            <a:extLst>
              <a:ext uri="{28A0092B-C50C-407E-A947-70E740481C1C}">
                <a14:useLocalDpi xmlns:a14="http://schemas.microsoft.com/office/drawing/2010/main"/>
              </a:ext>
            </a:extLst>
          </a:blip>
          <a:srcRect l="-71221" r="-71221"/>
          <a:stretch>
            <a:fillRect/>
          </a:stretch>
        </p:blipFill>
        <p:spPr>
          <a:xfrm>
            <a:off x="2672645" y="1143000"/>
            <a:ext cx="8229600" cy="5263444"/>
          </a:xfrm>
        </p:spPr>
      </p:pic>
      <p:pic>
        <p:nvPicPr>
          <p:cNvPr id="5" name="Picture 4" descr="IMG_253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700" y="668867"/>
            <a:ext cx="4303889" cy="6152444"/>
          </a:xfrm>
          <a:prstGeom prst="rect">
            <a:avLst/>
          </a:prstGeom>
        </p:spPr>
      </p:pic>
    </p:spTree>
    <p:extLst>
      <p:ext uri="{BB962C8B-B14F-4D97-AF65-F5344CB8AC3E}">
        <p14:creationId xmlns:p14="http://schemas.microsoft.com/office/powerpoint/2010/main" val="971518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IMG_822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7990" y="0"/>
            <a:ext cx="4846098" cy="6858000"/>
          </a:xfrm>
          <a:prstGeom prst="rect">
            <a:avLst/>
          </a:prstGeom>
        </p:spPr>
      </p:pic>
    </p:spTree>
    <p:extLst>
      <p:ext uri="{BB962C8B-B14F-4D97-AF65-F5344CB8AC3E}">
        <p14:creationId xmlns:p14="http://schemas.microsoft.com/office/powerpoint/2010/main" val="813183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8253.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1282" r="-24198" b="-1"/>
          <a:stretch/>
        </p:blipFill>
        <p:spPr>
          <a:xfrm>
            <a:off x="-1309157" y="274639"/>
            <a:ext cx="8009466" cy="6315250"/>
          </a:xfrm>
          <a:prstGeom prst="rect">
            <a:avLst/>
          </a:prstGeom>
          <a:noFill/>
          <a:ln>
            <a:noFill/>
          </a:ln>
        </p:spPr>
      </p:pic>
      <p:sp>
        <p:nvSpPr>
          <p:cNvPr id="3" name="TextBox 2"/>
          <p:cNvSpPr txBox="1"/>
          <p:nvPr/>
        </p:nvSpPr>
        <p:spPr>
          <a:xfrm>
            <a:off x="6700309" y="1148576"/>
            <a:ext cx="2305842" cy="3693319"/>
          </a:xfrm>
          <a:prstGeom prst="rect">
            <a:avLst/>
          </a:prstGeom>
          <a:noFill/>
        </p:spPr>
        <p:txBody>
          <a:bodyPr wrap="square" rtlCol="0">
            <a:spAutoFit/>
          </a:bodyPr>
          <a:lstStyle/>
          <a:p>
            <a:r>
              <a:rPr lang="en-US" dirty="0" smtClean="0"/>
              <a:t>GARDENS NEED TO BE MANAGED:</a:t>
            </a:r>
          </a:p>
          <a:p>
            <a:r>
              <a:rPr lang="en-US" dirty="0" smtClean="0"/>
              <a:t>Planning </a:t>
            </a:r>
          </a:p>
          <a:p>
            <a:r>
              <a:rPr lang="en-US" dirty="0" smtClean="0"/>
              <a:t>Thinning</a:t>
            </a:r>
          </a:p>
          <a:p>
            <a:r>
              <a:rPr lang="en-US" dirty="0" smtClean="0"/>
              <a:t>Pruning</a:t>
            </a:r>
          </a:p>
          <a:p>
            <a:r>
              <a:rPr lang="en-US" dirty="0" smtClean="0"/>
              <a:t>Lopping</a:t>
            </a:r>
          </a:p>
          <a:p>
            <a:r>
              <a:rPr lang="en-US" dirty="0" smtClean="0"/>
              <a:t>Coppicing</a:t>
            </a:r>
          </a:p>
          <a:p>
            <a:r>
              <a:rPr lang="en-US" dirty="0" smtClean="0"/>
              <a:t>Clearing</a:t>
            </a:r>
          </a:p>
          <a:p>
            <a:r>
              <a:rPr lang="en-US" dirty="0" smtClean="0"/>
              <a:t>Weeding</a:t>
            </a:r>
          </a:p>
          <a:p>
            <a:r>
              <a:rPr lang="en-US" dirty="0" smtClean="0"/>
              <a:t>Gravelling</a:t>
            </a:r>
          </a:p>
          <a:p>
            <a:r>
              <a:rPr lang="en-US" dirty="0" smtClean="0"/>
              <a:t>Watering</a:t>
            </a:r>
          </a:p>
          <a:p>
            <a:r>
              <a:rPr lang="en-US" dirty="0" smtClean="0"/>
              <a:t>Renewing </a:t>
            </a:r>
          </a:p>
          <a:p>
            <a:endParaRPr lang="en-US" dirty="0"/>
          </a:p>
        </p:txBody>
      </p:sp>
    </p:spTree>
    <p:extLst>
      <p:ext uri="{BB962C8B-B14F-4D97-AF65-F5344CB8AC3E}">
        <p14:creationId xmlns:p14="http://schemas.microsoft.com/office/powerpoint/2010/main" val="2873497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9302" y="795695"/>
            <a:ext cx="8118072" cy="4129086"/>
          </a:xfrm>
        </p:spPr>
      </p:pic>
      <p:sp>
        <p:nvSpPr>
          <p:cNvPr id="3" name="TextBox 2"/>
          <p:cNvSpPr txBox="1"/>
          <p:nvPr/>
        </p:nvSpPr>
        <p:spPr>
          <a:xfrm>
            <a:off x="330200" y="5263445"/>
            <a:ext cx="7880174" cy="830997"/>
          </a:xfrm>
          <a:prstGeom prst="rect">
            <a:avLst/>
          </a:prstGeom>
          <a:noFill/>
        </p:spPr>
        <p:txBody>
          <a:bodyPr wrap="square" rtlCol="0">
            <a:spAutoFit/>
          </a:bodyPr>
          <a:lstStyle/>
          <a:p>
            <a:r>
              <a:rPr lang="en-US" sz="2400" dirty="0" smtClean="0"/>
              <a:t>Well managed and watered gardens reduce dry burnable material, decrease fuel load and fire intensity. </a:t>
            </a:r>
            <a:endParaRPr lang="en-US" sz="2400" dirty="0"/>
          </a:p>
        </p:txBody>
      </p:sp>
    </p:spTree>
    <p:extLst>
      <p:ext uri="{BB962C8B-B14F-4D97-AF65-F5344CB8AC3E}">
        <p14:creationId xmlns:p14="http://schemas.microsoft.com/office/powerpoint/2010/main" val="167473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 y="3556065"/>
            <a:ext cx="8229600" cy="2911521"/>
          </a:xfrm>
        </p:spPr>
      </p:pic>
      <p:sp>
        <p:nvSpPr>
          <p:cNvPr id="5" name="TextBox 4"/>
          <p:cNvSpPr txBox="1"/>
          <p:nvPr/>
        </p:nvSpPr>
        <p:spPr>
          <a:xfrm>
            <a:off x="457200" y="1913085"/>
            <a:ext cx="8229600" cy="830997"/>
          </a:xfrm>
          <a:prstGeom prst="rect">
            <a:avLst/>
          </a:prstGeom>
          <a:noFill/>
        </p:spPr>
        <p:txBody>
          <a:bodyPr wrap="square" rtlCol="0">
            <a:spAutoFit/>
          </a:bodyPr>
          <a:lstStyle/>
          <a:p>
            <a:r>
              <a:rPr lang="en-US" sz="2400" dirty="0" smtClean="0"/>
              <a:t>VEGETATION CAN SLOW THE WIND AND TRAP EMBERS BUT MAKE SURE THE VEGETATION IS NOT TOO CLOSE TO THE HOUSE</a:t>
            </a:r>
            <a:endParaRPr lang="en-US" sz="2400" dirty="0"/>
          </a:p>
        </p:txBody>
      </p:sp>
    </p:spTree>
    <p:extLst>
      <p:ext uri="{BB962C8B-B14F-4D97-AF65-F5344CB8AC3E}">
        <p14:creationId xmlns:p14="http://schemas.microsoft.com/office/powerpoint/2010/main" val="187827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_8480.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05815" t="-1944" r="-1" b="-18328"/>
          <a:stretch/>
        </p:blipFill>
        <p:spPr>
          <a:xfrm>
            <a:off x="0" y="0"/>
            <a:ext cx="8229600" cy="6519333"/>
          </a:xfrm>
        </p:spPr>
      </p:pic>
      <p:sp>
        <p:nvSpPr>
          <p:cNvPr id="5" name="TextBox 4"/>
          <p:cNvSpPr txBox="1"/>
          <p:nvPr/>
        </p:nvSpPr>
        <p:spPr>
          <a:xfrm>
            <a:off x="168084" y="5562389"/>
            <a:ext cx="8061516" cy="923330"/>
          </a:xfrm>
          <a:prstGeom prst="rect">
            <a:avLst/>
          </a:prstGeom>
          <a:noFill/>
        </p:spPr>
        <p:txBody>
          <a:bodyPr wrap="square" rtlCol="0">
            <a:spAutoFit/>
          </a:bodyPr>
          <a:lstStyle/>
          <a:p>
            <a:r>
              <a:rPr lang="en-US" i="1" dirty="0" smtClean="0"/>
              <a:t>MANAGE VEGETATION FOR FIRE</a:t>
            </a:r>
            <a:r>
              <a:rPr lang="en-US" dirty="0" smtClean="0"/>
              <a:t>-  LIVING FOLIAGE TAKES LONGER TO IGNITE THAN DEAD FOLIAGE.  CHOOSE PLANTS  THAT RETAIN LIVING FOLIAGE TO THE GROUND.</a:t>
            </a:r>
          </a:p>
          <a:p>
            <a:endParaRPr lang="en-US" dirty="0"/>
          </a:p>
        </p:txBody>
      </p:sp>
      <p:pic>
        <p:nvPicPr>
          <p:cNvPr id="3" name="Picture 2" descr="IMG_848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084" y="164140"/>
            <a:ext cx="3691166" cy="5363343"/>
          </a:xfrm>
          <a:prstGeom prst="rect">
            <a:avLst/>
          </a:prstGeom>
        </p:spPr>
      </p:pic>
      <p:sp>
        <p:nvSpPr>
          <p:cNvPr id="6" name="TextBox 5"/>
          <p:cNvSpPr txBox="1"/>
          <p:nvPr/>
        </p:nvSpPr>
        <p:spPr>
          <a:xfrm>
            <a:off x="457200" y="4631134"/>
            <a:ext cx="3035122" cy="646331"/>
          </a:xfrm>
          <a:prstGeom prst="rect">
            <a:avLst/>
          </a:prstGeom>
          <a:noFill/>
        </p:spPr>
        <p:txBody>
          <a:bodyPr wrap="square" rtlCol="0">
            <a:spAutoFit/>
          </a:bodyPr>
          <a:lstStyle/>
          <a:p>
            <a:pPr algn="ctr"/>
            <a:r>
              <a:rPr lang="en-US" dirty="0" smtClean="0">
                <a:solidFill>
                  <a:srgbClr val="FFFFFF"/>
                </a:solidFill>
              </a:rPr>
              <a:t>SATINBOX</a:t>
            </a:r>
          </a:p>
          <a:p>
            <a:pPr algn="ctr"/>
            <a:r>
              <a:rPr lang="en-US" dirty="0" smtClean="0">
                <a:solidFill>
                  <a:srgbClr val="FFFFFF"/>
                </a:solidFill>
              </a:rPr>
              <a:t> </a:t>
            </a:r>
            <a:r>
              <a:rPr lang="en-US" i="1" dirty="0" smtClean="0">
                <a:solidFill>
                  <a:srgbClr val="FFFFFF"/>
                </a:solidFill>
              </a:rPr>
              <a:t>NEMATOLEPIS SQUAMEUM</a:t>
            </a:r>
            <a:endParaRPr lang="en-US" i="1" dirty="0">
              <a:solidFill>
                <a:srgbClr val="FFFFFF"/>
              </a:solidFill>
            </a:endParaRPr>
          </a:p>
        </p:txBody>
      </p:sp>
    </p:spTree>
    <p:extLst>
      <p:ext uri="{BB962C8B-B14F-4D97-AF65-F5344CB8AC3E}">
        <p14:creationId xmlns:p14="http://schemas.microsoft.com/office/powerpoint/2010/main" val="3532144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6252.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01384"/>
          <a:stretch/>
        </p:blipFill>
        <p:spPr>
          <a:xfrm>
            <a:off x="457200" y="536222"/>
            <a:ext cx="8229600" cy="5589941"/>
          </a:xfrm>
        </p:spPr>
      </p:pic>
      <p:pic>
        <p:nvPicPr>
          <p:cNvPr id="5" name="Picture 4" descr="IMG_625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4155" y="536222"/>
            <a:ext cx="3942645" cy="2956984"/>
          </a:xfrm>
          <a:prstGeom prst="rect">
            <a:avLst/>
          </a:prstGeom>
        </p:spPr>
      </p:pic>
      <p:sp>
        <p:nvSpPr>
          <p:cNvPr id="6" name="TextBox 5"/>
          <p:cNvSpPr txBox="1"/>
          <p:nvPr/>
        </p:nvSpPr>
        <p:spPr>
          <a:xfrm>
            <a:off x="4744155" y="3838222"/>
            <a:ext cx="3186289" cy="2031325"/>
          </a:xfrm>
          <a:prstGeom prst="rect">
            <a:avLst/>
          </a:prstGeom>
          <a:noFill/>
        </p:spPr>
        <p:txBody>
          <a:bodyPr wrap="square" rtlCol="0">
            <a:spAutoFit/>
          </a:bodyPr>
          <a:lstStyle/>
          <a:p>
            <a:r>
              <a:rPr lang="en-US" i="1" dirty="0" smtClean="0"/>
              <a:t>FIREWISE PLANT</a:t>
            </a:r>
            <a:r>
              <a:rPr lang="en-US" dirty="0" smtClean="0"/>
              <a:t>: COASTAL BOOBIALLA</a:t>
            </a:r>
            <a:r>
              <a:rPr lang="en-US" i="1" dirty="0" smtClean="0"/>
              <a:t>- MYOPORUM INSULARE</a:t>
            </a:r>
            <a:r>
              <a:rPr lang="en-US" dirty="0" smtClean="0"/>
              <a:t>. SUCCULENT LEATHERY LEAVES ON 4M TALL AND WIDE SHRUB.</a:t>
            </a:r>
          </a:p>
          <a:p>
            <a:r>
              <a:rPr lang="en-US" dirty="0" smtClean="0"/>
              <a:t>EXCELLENT SMALL SCREEN AND EMBER TRAP.</a:t>
            </a:r>
            <a:endParaRPr lang="en-US" dirty="0"/>
          </a:p>
        </p:txBody>
      </p:sp>
    </p:spTree>
    <p:extLst>
      <p:ext uri="{BB962C8B-B14F-4D97-AF65-F5344CB8AC3E}">
        <p14:creationId xmlns:p14="http://schemas.microsoft.com/office/powerpoint/2010/main" val="120846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1173</TotalTime>
  <Words>607</Words>
  <Application>Microsoft Office PowerPoint</Application>
  <PresentationFormat>On-screen Show (4:3)</PresentationFormat>
  <Paragraphs>64</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Robinson-Koss</dc:creator>
  <cp:lastModifiedBy>Yvette Hill</cp:lastModifiedBy>
  <cp:revision>33</cp:revision>
  <dcterms:created xsi:type="dcterms:W3CDTF">2017-09-20T20:31:32Z</dcterms:created>
  <dcterms:modified xsi:type="dcterms:W3CDTF">2017-11-01T23:36:52Z</dcterms:modified>
</cp:coreProperties>
</file>