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13"/>
  </p:notesMasterIdLst>
  <p:sldIdLst>
    <p:sldId id="256" r:id="rId2"/>
    <p:sldId id="261" r:id="rId3"/>
    <p:sldId id="258" r:id="rId4"/>
    <p:sldId id="259" r:id="rId5"/>
    <p:sldId id="260" r:id="rId6"/>
    <p:sldId id="264" r:id="rId7"/>
    <p:sldId id="262" r:id="rId8"/>
    <p:sldId id="263" r:id="rId9"/>
    <p:sldId id="265" r:id="rId10"/>
    <p:sldId id="266" r:id="rId11"/>
    <p:sldId id="267"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8" d="100"/>
          <a:sy n="88" d="100"/>
        </p:scale>
        <p:origin x="-1688" y="-12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AD589F-6EE3-1C4A-B679-0C3ACBC4F045}" type="datetimeFigureOut">
              <a:rPr lang="en-US" smtClean="0"/>
              <a:t>22/10/17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C6067E-F32B-6949-B13D-54BC63D7816C}" type="slidenum">
              <a:rPr lang="en-US" smtClean="0"/>
              <a:t>‹#›</a:t>
            </a:fld>
            <a:endParaRPr lang="en-US"/>
          </a:p>
        </p:txBody>
      </p:sp>
    </p:spTree>
    <p:extLst>
      <p:ext uri="{BB962C8B-B14F-4D97-AF65-F5344CB8AC3E}">
        <p14:creationId xmlns:p14="http://schemas.microsoft.com/office/powerpoint/2010/main" val="410132545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If you property was destroyed in the 2015 bushfire you will require a planning permit to rebuild your house.</a:t>
            </a:r>
            <a:endParaRPr lang="en-US" dirty="0" smtClean="0"/>
          </a:p>
          <a:p>
            <a:r>
              <a:rPr lang="en-US" dirty="0" smtClean="0"/>
              <a:t>The key planning</a:t>
            </a:r>
            <a:r>
              <a:rPr lang="en-US" baseline="0" dirty="0" smtClean="0"/>
              <a:t> document i</a:t>
            </a:r>
            <a:r>
              <a:rPr lang="en-US" dirty="0" smtClean="0"/>
              <a:t>s the Incorporated Plan and it applies to properties</a:t>
            </a:r>
            <a:r>
              <a:rPr lang="en-US" baseline="0" dirty="0" smtClean="0"/>
              <a:t> within the bushfire affected area of Wye River and Separation creek. This document streamlines all previously planning controls applicable to dwellings within Wye River and Separation Creek. </a:t>
            </a:r>
          </a:p>
        </p:txBody>
      </p:sp>
      <p:sp>
        <p:nvSpPr>
          <p:cNvPr id="4" name="Slide Number Placeholder 3"/>
          <p:cNvSpPr>
            <a:spLocks noGrp="1"/>
          </p:cNvSpPr>
          <p:nvPr>
            <p:ph type="sldNum" sz="quarter" idx="10"/>
          </p:nvPr>
        </p:nvSpPr>
        <p:spPr/>
        <p:txBody>
          <a:bodyPr/>
          <a:lstStyle/>
          <a:p>
            <a:fld id="{AFC6067E-F32B-6949-B13D-54BC63D7816C}" type="slidenum">
              <a:rPr lang="en-US" smtClean="0"/>
              <a:t>2</a:t>
            </a:fld>
            <a:endParaRPr lang="en-US"/>
          </a:p>
        </p:txBody>
      </p:sp>
    </p:spTree>
    <p:extLst>
      <p:ext uri="{BB962C8B-B14F-4D97-AF65-F5344CB8AC3E}">
        <p14:creationId xmlns:p14="http://schemas.microsoft.com/office/powerpoint/2010/main" val="36339469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An application in respect of land in the Activity Centre Zone Schedule 1 under Clause 43.01, Clause 52.05, Clause 52.06, Clause 52.07 and/or Clause 52.27 is exempt from the notice requirements of Section 52(1)(a), (b) and (d), the decision requirements of Section 64(1), (2) and (3) and the review rights of Section 82(1) of the Act. </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AFC6067E-F32B-6949-B13D-54BC63D7816C}" type="slidenum">
              <a:rPr lang="en-US" smtClean="0"/>
              <a:t>3</a:t>
            </a:fld>
            <a:endParaRPr lang="en-US"/>
          </a:p>
        </p:txBody>
      </p:sp>
    </p:spTree>
    <p:extLst>
      <p:ext uri="{BB962C8B-B14F-4D97-AF65-F5344CB8AC3E}">
        <p14:creationId xmlns:p14="http://schemas.microsoft.com/office/powerpoint/2010/main" val="40677351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benefits of a pre application </a:t>
            </a:r>
            <a:r>
              <a:rPr lang="mr-IN" baseline="0" dirty="0" smtClean="0"/>
              <a:t>–</a:t>
            </a:r>
            <a:r>
              <a:rPr lang="en-US" baseline="0" dirty="0" smtClean="0"/>
              <a:t> given Council the heads up on your application. Can discuss the merits of your proposal and obtain advice about the information you are required to submit along with your application.</a:t>
            </a:r>
          </a:p>
          <a:p>
            <a:endParaRPr lang="en-US" baseline="0" dirty="0" smtClean="0"/>
          </a:p>
          <a:p>
            <a:r>
              <a:rPr lang="en-US" baseline="0" dirty="0" smtClean="0"/>
              <a:t>The Council officers can advise if your application is on the right track, and discuss any potential issues or areas of concerns. </a:t>
            </a:r>
            <a:endParaRPr lang="en-US" dirty="0"/>
          </a:p>
        </p:txBody>
      </p:sp>
      <p:sp>
        <p:nvSpPr>
          <p:cNvPr id="4" name="Slide Number Placeholder 3"/>
          <p:cNvSpPr>
            <a:spLocks noGrp="1"/>
          </p:cNvSpPr>
          <p:nvPr>
            <p:ph type="sldNum" sz="quarter" idx="10"/>
          </p:nvPr>
        </p:nvSpPr>
        <p:spPr/>
        <p:txBody>
          <a:bodyPr/>
          <a:lstStyle/>
          <a:p>
            <a:fld id="{AFC6067E-F32B-6949-B13D-54BC63D7816C}" type="slidenum">
              <a:rPr lang="en-US" smtClean="0"/>
              <a:t>5</a:t>
            </a:fld>
            <a:endParaRPr lang="en-US"/>
          </a:p>
        </p:txBody>
      </p:sp>
    </p:spTree>
    <p:extLst>
      <p:ext uri="{BB962C8B-B14F-4D97-AF65-F5344CB8AC3E}">
        <p14:creationId xmlns:p14="http://schemas.microsoft.com/office/powerpoint/2010/main" val="27506883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a:t>
            </a:r>
            <a:r>
              <a:rPr lang="en-US" baseline="0" dirty="0" smtClean="0"/>
              <a:t> makes a good application: a quality application is one that is accurate, clearly written and provides clear plans. Quality applications greatly assist the planner, reducing the need to request further information and help other parties understand what you are proposing.</a:t>
            </a:r>
          </a:p>
          <a:p>
            <a:endParaRPr lang="en-US" baseline="0" dirty="0" smtClean="0"/>
          </a:p>
          <a:p>
            <a:r>
              <a:rPr lang="en-US" baseline="0" dirty="0" smtClean="0"/>
              <a:t>Development site </a:t>
            </a:r>
            <a:r>
              <a:rPr lang="mr-IN" baseline="0" dirty="0" smtClean="0"/>
              <a:t>–</a:t>
            </a:r>
            <a:r>
              <a:rPr lang="en-US" baseline="0" dirty="0" smtClean="0"/>
              <a:t> site plans, floor plans and elevations</a:t>
            </a:r>
          </a:p>
          <a:p>
            <a:endParaRPr lang="en-US" baseline="0" dirty="0" smtClean="0"/>
          </a:p>
          <a:p>
            <a:r>
              <a:rPr lang="en-US" baseline="0" dirty="0" smtClean="0"/>
              <a:t>Landscape Plan</a:t>
            </a:r>
          </a:p>
          <a:p>
            <a:endParaRPr lang="en-US" baseline="0" dirty="0" smtClean="0"/>
          </a:p>
          <a:p>
            <a:r>
              <a:rPr lang="en-US" baseline="0" dirty="0" smtClean="0"/>
              <a:t>Bushfire Management Response </a:t>
            </a:r>
            <a:r>
              <a:rPr lang="mr-IN" baseline="0" dirty="0" smtClean="0"/>
              <a:t>–</a:t>
            </a:r>
            <a:r>
              <a:rPr lang="en-US" baseline="0" dirty="0" smtClean="0"/>
              <a:t> the incorporated plan identifies that the ‘bushfire attack level’ applicable to each property within Wye River and Sep Creek. The application must provide a response to the BAL rating applicable. Including: description of how the building is sited and designed to respond to the BAL, location of static water supply for firefighting purposes, provision of defendable space to the property boundary or distance specified. </a:t>
            </a:r>
          </a:p>
          <a:p>
            <a:endParaRPr lang="en-US" baseline="0" dirty="0" smtClean="0"/>
          </a:p>
          <a:p>
            <a:r>
              <a:rPr lang="en-US" baseline="0" dirty="0" smtClean="0"/>
              <a:t>Details if a bushfire bunker is proposed </a:t>
            </a:r>
            <a:r>
              <a:rPr lang="mr-IN" baseline="0" dirty="0" smtClean="0"/>
              <a:t>–</a:t>
            </a:r>
            <a:r>
              <a:rPr lang="en-US" baseline="0" dirty="0" smtClean="0"/>
              <a:t> will need to be meet VBA requirements for setback, or alternatively be seeking a variation to the setbacks. A permit can be issued for the bunker </a:t>
            </a:r>
            <a:r>
              <a:rPr lang="mr-IN" baseline="0" dirty="0" smtClean="0"/>
              <a:t>–</a:t>
            </a:r>
            <a:r>
              <a:rPr lang="en-US" baseline="0" dirty="0" smtClean="0"/>
              <a:t> however the variations need to be approved by the VBA which is a separate process and can take some time.</a:t>
            </a:r>
          </a:p>
          <a:p>
            <a:endParaRPr lang="en-US" baseline="0" dirty="0" smtClean="0"/>
          </a:p>
          <a:p>
            <a:endParaRPr lang="en-US" baseline="0" dirty="0" smtClean="0"/>
          </a:p>
          <a:p>
            <a:endParaRPr lang="en-US" baseline="0" dirty="0" smtClean="0"/>
          </a:p>
          <a:p>
            <a:r>
              <a:rPr lang="en-US" baseline="0" dirty="0" smtClean="0"/>
              <a:t>NOTE: Application fees for properties where houses were lost in the fire are </a:t>
            </a:r>
            <a:r>
              <a:rPr lang="en-US" baseline="0" dirty="0" err="1" smtClean="0"/>
              <a:t>wavied</a:t>
            </a:r>
            <a:r>
              <a:rPr lang="en-US" baseline="0" dirty="0" smtClean="0"/>
              <a:t>. This is applicable until 1 January 2018.</a:t>
            </a:r>
          </a:p>
          <a:p>
            <a:endParaRPr lang="en-US" dirty="0"/>
          </a:p>
        </p:txBody>
      </p:sp>
      <p:sp>
        <p:nvSpPr>
          <p:cNvPr id="4" name="Slide Number Placeholder 3"/>
          <p:cNvSpPr>
            <a:spLocks noGrp="1"/>
          </p:cNvSpPr>
          <p:nvPr>
            <p:ph type="sldNum" sz="quarter" idx="10"/>
          </p:nvPr>
        </p:nvSpPr>
        <p:spPr/>
        <p:txBody>
          <a:bodyPr/>
          <a:lstStyle/>
          <a:p>
            <a:fld id="{AFC6067E-F32B-6949-B13D-54BC63D7816C}" type="slidenum">
              <a:rPr lang="en-US" smtClean="0"/>
              <a:t>7</a:t>
            </a:fld>
            <a:endParaRPr lang="en-US"/>
          </a:p>
        </p:txBody>
      </p:sp>
    </p:spTree>
    <p:extLst>
      <p:ext uri="{BB962C8B-B14F-4D97-AF65-F5344CB8AC3E}">
        <p14:creationId xmlns:p14="http://schemas.microsoft.com/office/powerpoint/2010/main" val="6504865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87EA2B5-9166-C940-99C1-697BB8BF482C}" type="datetimeFigureOut">
              <a:rPr lang="en-US" smtClean="0"/>
              <a:t>22/10/17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C7D210-1C38-2C4F-AF75-25E0EA8BE5EA}" type="slidenum">
              <a:rPr lang="en-US" smtClean="0"/>
              <a:t>‹#›</a:t>
            </a:fld>
            <a:endParaRPr lang="en-US"/>
          </a:p>
        </p:txBody>
      </p:sp>
    </p:spTree>
    <p:extLst>
      <p:ext uri="{BB962C8B-B14F-4D97-AF65-F5344CB8AC3E}">
        <p14:creationId xmlns:p14="http://schemas.microsoft.com/office/powerpoint/2010/main" val="2954577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7EA2B5-9166-C940-99C1-697BB8BF482C}" type="datetimeFigureOut">
              <a:rPr lang="en-US" smtClean="0"/>
              <a:t>22/10/17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C7D210-1C38-2C4F-AF75-25E0EA8BE5EA}" type="slidenum">
              <a:rPr lang="en-US" smtClean="0"/>
              <a:t>‹#›</a:t>
            </a:fld>
            <a:endParaRPr lang="en-US"/>
          </a:p>
        </p:txBody>
      </p:sp>
    </p:spTree>
    <p:extLst>
      <p:ext uri="{BB962C8B-B14F-4D97-AF65-F5344CB8AC3E}">
        <p14:creationId xmlns:p14="http://schemas.microsoft.com/office/powerpoint/2010/main" val="2199689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7EA2B5-9166-C940-99C1-697BB8BF482C}" type="datetimeFigureOut">
              <a:rPr lang="en-US" smtClean="0"/>
              <a:t>22/10/17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C7D210-1C38-2C4F-AF75-25E0EA8BE5EA}" type="slidenum">
              <a:rPr lang="en-US" smtClean="0"/>
              <a:t>‹#›</a:t>
            </a:fld>
            <a:endParaRPr lang="en-US"/>
          </a:p>
        </p:txBody>
      </p:sp>
    </p:spTree>
    <p:extLst>
      <p:ext uri="{BB962C8B-B14F-4D97-AF65-F5344CB8AC3E}">
        <p14:creationId xmlns:p14="http://schemas.microsoft.com/office/powerpoint/2010/main" val="63734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7EA2B5-9166-C940-99C1-697BB8BF482C}" type="datetimeFigureOut">
              <a:rPr lang="en-US" smtClean="0"/>
              <a:t>22/10/17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C7D210-1C38-2C4F-AF75-25E0EA8BE5EA}" type="slidenum">
              <a:rPr lang="en-US" smtClean="0"/>
              <a:t>‹#›</a:t>
            </a:fld>
            <a:endParaRPr lang="en-US"/>
          </a:p>
        </p:txBody>
      </p:sp>
    </p:spTree>
    <p:extLst>
      <p:ext uri="{BB962C8B-B14F-4D97-AF65-F5344CB8AC3E}">
        <p14:creationId xmlns:p14="http://schemas.microsoft.com/office/powerpoint/2010/main" val="4726630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7EA2B5-9166-C940-99C1-697BB8BF482C}" type="datetimeFigureOut">
              <a:rPr lang="en-US" smtClean="0"/>
              <a:t>22/10/17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C7D210-1C38-2C4F-AF75-25E0EA8BE5EA}" type="slidenum">
              <a:rPr lang="en-US" smtClean="0"/>
              <a:t>‹#›</a:t>
            </a:fld>
            <a:endParaRPr lang="en-US"/>
          </a:p>
        </p:txBody>
      </p:sp>
    </p:spTree>
    <p:extLst>
      <p:ext uri="{BB962C8B-B14F-4D97-AF65-F5344CB8AC3E}">
        <p14:creationId xmlns:p14="http://schemas.microsoft.com/office/powerpoint/2010/main" val="305418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87EA2B5-9166-C940-99C1-697BB8BF482C}" type="datetimeFigureOut">
              <a:rPr lang="en-US" smtClean="0"/>
              <a:t>22/10/17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C7D210-1C38-2C4F-AF75-25E0EA8BE5EA}" type="slidenum">
              <a:rPr lang="en-US" smtClean="0"/>
              <a:t>‹#›</a:t>
            </a:fld>
            <a:endParaRPr lang="en-US"/>
          </a:p>
        </p:txBody>
      </p:sp>
    </p:spTree>
    <p:extLst>
      <p:ext uri="{BB962C8B-B14F-4D97-AF65-F5344CB8AC3E}">
        <p14:creationId xmlns:p14="http://schemas.microsoft.com/office/powerpoint/2010/main" val="2126810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87EA2B5-9166-C940-99C1-697BB8BF482C}" type="datetimeFigureOut">
              <a:rPr lang="en-US" smtClean="0"/>
              <a:t>22/10/17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C7D210-1C38-2C4F-AF75-25E0EA8BE5EA}" type="slidenum">
              <a:rPr lang="en-US" smtClean="0"/>
              <a:t>‹#›</a:t>
            </a:fld>
            <a:endParaRPr lang="en-US"/>
          </a:p>
        </p:txBody>
      </p:sp>
    </p:spTree>
    <p:extLst>
      <p:ext uri="{BB962C8B-B14F-4D97-AF65-F5344CB8AC3E}">
        <p14:creationId xmlns:p14="http://schemas.microsoft.com/office/powerpoint/2010/main" val="1206340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87EA2B5-9166-C940-99C1-697BB8BF482C}" type="datetimeFigureOut">
              <a:rPr lang="en-US" smtClean="0"/>
              <a:t>22/10/17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C7D210-1C38-2C4F-AF75-25E0EA8BE5EA}" type="slidenum">
              <a:rPr lang="en-US" smtClean="0"/>
              <a:t>‹#›</a:t>
            </a:fld>
            <a:endParaRPr lang="en-US"/>
          </a:p>
        </p:txBody>
      </p:sp>
    </p:spTree>
    <p:extLst>
      <p:ext uri="{BB962C8B-B14F-4D97-AF65-F5344CB8AC3E}">
        <p14:creationId xmlns:p14="http://schemas.microsoft.com/office/powerpoint/2010/main" val="15085335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7EA2B5-9166-C940-99C1-697BB8BF482C}" type="datetimeFigureOut">
              <a:rPr lang="en-US" smtClean="0"/>
              <a:t>22/10/17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C7D210-1C38-2C4F-AF75-25E0EA8BE5EA}" type="slidenum">
              <a:rPr lang="en-US" smtClean="0"/>
              <a:t>‹#›</a:t>
            </a:fld>
            <a:endParaRPr lang="en-US"/>
          </a:p>
        </p:txBody>
      </p:sp>
    </p:spTree>
    <p:extLst>
      <p:ext uri="{BB962C8B-B14F-4D97-AF65-F5344CB8AC3E}">
        <p14:creationId xmlns:p14="http://schemas.microsoft.com/office/powerpoint/2010/main" val="3760177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7EA2B5-9166-C940-99C1-697BB8BF482C}" type="datetimeFigureOut">
              <a:rPr lang="en-US" smtClean="0"/>
              <a:t>22/10/17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C7D210-1C38-2C4F-AF75-25E0EA8BE5EA}" type="slidenum">
              <a:rPr lang="en-US" smtClean="0"/>
              <a:t>‹#›</a:t>
            </a:fld>
            <a:endParaRPr lang="en-US"/>
          </a:p>
        </p:txBody>
      </p:sp>
    </p:spTree>
    <p:extLst>
      <p:ext uri="{BB962C8B-B14F-4D97-AF65-F5344CB8AC3E}">
        <p14:creationId xmlns:p14="http://schemas.microsoft.com/office/powerpoint/2010/main" val="41466841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7EA2B5-9166-C940-99C1-697BB8BF482C}" type="datetimeFigureOut">
              <a:rPr lang="en-US" smtClean="0"/>
              <a:t>22/10/17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C7D210-1C38-2C4F-AF75-25E0EA8BE5EA}" type="slidenum">
              <a:rPr lang="en-US" smtClean="0"/>
              <a:t>‹#›</a:t>
            </a:fld>
            <a:endParaRPr lang="en-US"/>
          </a:p>
        </p:txBody>
      </p:sp>
    </p:spTree>
    <p:extLst>
      <p:ext uri="{BB962C8B-B14F-4D97-AF65-F5344CB8AC3E}">
        <p14:creationId xmlns:p14="http://schemas.microsoft.com/office/powerpoint/2010/main" val="32819797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7EA2B5-9166-C940-99C1-697BB8BF482C}" type="datetimeFigureOut">
              <a:rPr lang="en-US" smtClean="0"/>
              <a:t>22/10/17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115C44-3917-8E4A-A324-76F420DE008A}" type="slidenum">
              <a:rPr lang="en-US" smtClean="0"/>
              <a:t>‹#›</a:t>
            </a:fld>
            <a:endParaRPr lang="en-US"/>
          </a:p>
        </p:txBody>
      </p:sp>
      <p:pic>
        <p:nvPicPr>
          <p:cNvPr id="7" name="Picture 6" descr="Logo Design Name only.jpg"/>
          <p:cNvPicPr>
            <a:picLocks noChangeAspect="1"/>
          </p:cNvPicPr>
          <p:nvPr userDrawn="1"/>
        </p:nvPicPr>
        <p:blipFill rotWithShape="1">
          <a:blip r:embed="rId13">
            <a:extLst>
              <a:ext uri="{28A0092B-C50C-407E-A947-70E740481C1C}">
                <a14:useLocalDpi xmlns:a14="http://schemas.microsoft.com/office/drawing/2010/main" val="0"/>
              </a:ext>
            </a:extLst>
          </a:blip>
          <a:srcRect l="14626" r="19238"/>
          <a:stretch/>
        </p:blipFill>
        <p:spPr>
          <a:xfrm>
            <a:off x="7890795" y="5706165"/>
            <a:ext cx="1077553" cy="1151835"/>
          </a:xfrm>
          <a:prstGeom prst="rect">
            <a:avLst/>
          </a:prstGeom>
        </p:spPr>
      </p:pic>
      <p:cxnSp>
        <p:nvCxnSpPr>
          <p:cNvPr id="8" name="Straight Connector 7"/>
          <p:cNvCxnSpPr/>
          <p:nvPr userDrawn="1"/>
        </p:nvCxnSpPr>
        <p:spPr>
          <a:xfrm>
            <a:off x="457200" y="1417638"/>
            <a:ext cx="8229600" cy="0"/>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0319347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olacotway.vic.gov.au/Planning-building/Building-in-WyeSep-bushfire-affected-areas"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01482" y="1450788"/>
            <a:ext cx="6400800" cy="1752600"/>
          </a:xfrm>
        </p:spPr>
        <p:txBody>
          <a:bodyPr/>
          <a:lstStyle/>
          <a:p>
            <a:endParaRPr lang="en-US" dirty="0"/>
          </a:p>
        </p:txBody>
      </p:sp>
      <p:pic>
        <p:nvPicPr>
          <p:cNvPr id="4" name="Picture 3" descr="Logo Design Name onl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448" y="-28813"/>
            <a:ext cx="9144000" cy="6464401"/>
          </a:xfrm>
          <a:prstGeom prst="rect">
            <a:avLst/>
          </a:prstGeom>
        </p:spPr>
      </p:pic>
      <p:sp>
        <p:nvSpPr>
          <p:cNvPr id="2" name="TextBox 1"/>
          <p:cNvSpPr txBox="1"/>
          <p:nvPr/>
        </p:nvSpPr>
        <p:spPr>
          <a:xfrm>
            <a:off x="3059425" y="5555665"/>
            <a:ext cx="3102718" cy="523220"/>
          </a:xfrm>
          <a:prstGeom prst="rect">
            <a:avLst/>
          </a:prstGeom>
          <a:noFill/>
        </p:spPr>
        <p:txBody>
          <a:bodyPr wrap="square" rtlCol="0">
            <a:spAutoFit/>
          </a:bodyPr>
          <a:lstStyle/>
          <a:p>
            <a:pPr algn="ctr"/>
            <a:r>
              <a:rPr lang="en-US" sz="2800" b="1" dirty="0" smtClean="0">
                <a:latin typeface="Helvetica Neue"/>
                <a:cs typeface="Helvetica Neue"/>
              </a:rPr>
              <a:t>Anna Borthwick</a:t>
            </a:r>
            <a:endParaRPr lang="en-US" sz="2800" b="1" dirty="0">
              <a:latin typeface="Helvetica Neue"/>
              <a:cs typeface="Helvetica Neue"/>
            </a:endParaRPr>
          </a:p>
        </p:txBody>
      </p:sp>
    </p:spTree>
    <p:extLst>
      <p:ext uri="{BB962C8B-B14F-4D97-AF65-F5344CB8AC3E}">
        <p14:creationId xmlns:p14="http://schemas.microsoft.com/office/powerpoint/2010/main" val="100352991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 the COS website for Info</a:t>
            </a:r>
            <a:endParaRPr lang="en-US" dirty="0"/>
          </a:p>
        </p:txBody>
      </p:sp>
      <p:sp>
        <p:nvSpPr>
          <p:cNvPr id="3" name="Content Placeholder 2"/>
          <p:cNvSpPr>
            <a:spLocks noGrp="1"/>
          </p:cNvSpPr>
          <p:nvPr>
            <p:ph idx="1"/>
          </p:nvPr>
        </p:nvSpPr>
        <p:spPr/>
        <p:txBody>
          <a:bodyPr/>
          <a:lstStyle/>
          <a:p>
            <a:pPr marL="0" indent="0">
              <a:buNone/>
            </a:pPr>
            <a:endParaRPr lang="en-US" dirty="0"/>
          </a:p>
          <a:p>
            <a:pPr marL="0" indent="0">
              <a:buNone/>
            </a:pPr>
            <a:r>
              <a:rPr lang="en-US" dirty="0" smtClean="0"/>
              <a:t>Building in Wye/Sep bushfire affected areas</a:t>
            </a:r>
          </a:p>
          <a:p>
            <a:endParaRPr lang="en-US" dirty="0" smtClean="0"/>
          </a:p>
          <a:p>
            <a:pPr marL="0" indent="0">
              <a:buNone/>
            </a:pPr>
            <a:r>
              <a:rPr lang="en-US" dirty="0" smtClean="0">
                <a:hlinkClick r:id="rId2"/>
              </a:rPr>
              <a:t>http</a:t>
            </a:r>
            <a:r>
              <a:rPr lang="en-US" dirty="0">
                <a:hlinkClick r:id="rId2"/>
              </a:rPr>
              <a:t>://www.colacotway.vic.gov.au/Planning-building/Building-in-WyeSep-bushfire-affected-</a:t>
            </a:r>
            <a:r>
              <a:rPr lang="en-US" dirty="0" smtClean="0">
                <a:hlinkClick r:id="rId2"/>
              </a:rPr>
              <a:t>areas</a:t>
            </a:r>
            <a:r>
              <a:rPr lang="en-US" dirty="0" smtClean="0"/>
              <a:t> </a:t>
            </a:r>
            <a:endParaRPr lang="en-US" dirty="0"/>
          </a:p>
        </p:txBody>
      </p:sp>
    </p:spTree>
    <p:extLst>
      <p:ext uri="{BB962C8B-B14F-4D97-AF65-F5344CB8AC3E}">
        <p14:creationId xmlns:p14="http://schemas.microsoft.com/office/powerpoint/2010/main" val="8931710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Closing</a:t>
            </a:r>
            <a:endParaRPr lang="en-US" dirty="0"/>
          </a:p>
        </p:txBody>
      </p:sp>
      <p:sp>
        <p:nvSpPr>
          <p:cNvPr id="3" name="Content Placeholder 2"/>
          <p:cNvSpPr>
            <a:spLocks noGrp="1"/>
          </p:cNvSpPr>
          <p:nvPr>
            <p:ph idx="1"/>
          </p:nvPr>
        </p:nvSpPr>
        <p:spPr/>
        <p:txBody>
          <a:bodyPr/>
          <a:lstStyle/>
          <a:p>
            <a:r>
              <a:rPr lang="en-US" dirty="0" smtClean="0"/>
              <a:t>Get your application in soon to take advantage of the Incorporated Plan and the waiving of fees.</a:t>
            </a:r>
          </a:p>
          <a:p>
            <a:r>
              <a:rPr lang="en-US" dirty="0"/>
              <a:t>Engage the right consultants from the beginning</a:t>
            </a:r>
          </a:p>
          <a:p>
            <a:r>
              <a:rPr lang="en-US" dirty="0" smtClean="0"/>
              <a:t>Have a pre-application meeting</a:t>
            </a:r>
          </a:p>
          <a:p>
            <a:r>
              <a:rPr lang="en-US" dirty="0" smtClean="0"/>
              <a:t>Check all planning permit conditions</a:t>
            </a:r>
          </a:p>
        </p:txBody>
      </p:sp>
    </p:spTree>
    <p:extLst>
      <p:ext uri="{BB962C8B-B14F-4D97-AF65-F5344CB8AC3E}">
        <p14:creationId xmlns:p14="http://schemas.microsoft.com/office/powerpoint/2010/main" val="9832267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Helvetica Neue"/>
                <a:cs typeface="Helvetica Neue"/>
              </a:rPr>
              <a:t>Planning</a:t>
            </a:r>
            <a:endParaRPr lang="en-US" dirty="0">
              <a:latin typeface="Helvetica Neue"/>
              <a:cs typeface="Helvetica Neue"/>
            </a:endParaRPr>
          </a:p>
        </p:txBody>
      </p:sp>
      <p:sp>
        <p:nvSpPr>
          <p:cNvPr id="3" name="Content Placeholder 2"/>
          <p:cNvSpPr>
            <a:spLocks noGrp="1"/>
          </p:cNvSpPr>
          <p:nvPr>
            <p:ph idx="1"/>
          </p:nvPr>
        </p:nvSpPr>
        <p:spPr/>
        <p:txBody>
          <a:bodyPr/>
          <a:lstStyle/>
          <a:p>
            <a:r>
              <a:rPr lang="en-US" sz="2800" dirty="0" smtClean="0">
                <a:latin typeface="Helvetica Neue"/>
                <a:cs typeface="Helvetica Neue"/>
              </a:rPr>
              <a:t>Typically a complex </a:t>
            </a:r>
            <a:r>
              <a:rPr lang="en-US" sz="2800" dirty="0">
                <a:latin typeface="Helvetica Neue"/>
                <a:cs typeface="Helvetica Neue"/>
              </a:rPr>
              <a:t>p</a:t>
            </a:r>
            <a:r>
              <a:rPr lang="en-US" sz="2800" dirty="0" smtClean="0">
                <a:latin typeface="Helvetica Neue"/>
                <a:cs typeface="Helvetica Neue"/>
              </a:rPr>
              <a:t>rocess</a:t>
            </a:r>
          </a:p>
          <a:p>
            <a:pPr marL="0" indent="0">
              <a:buNone/>
            </a:pPr>
            <a:endParaRPr lang="en-US" sz="2800" dirty="0" smtClean="0">
              <a:latin typeface="Helvetica Neue"/>
              <a:cs typeface="Helvetica Neue"/>
            </a:endParaRPr>
          </a:p>
          <a:p>
            <a:r>
              <a:rPr lang="en-US" sz="2800" dirty="0">
                <a:latin typeface="Helvetica Neue"/>
                <a:cs typeface="Helvetica Neue"/>
              </a:rPr>
              <a:t>Streamlined planning controls for Wye River and Separation Creek </a:t>
            </a:r>
          </a:p>
          <a:p>
            <a:pPr lvl="1"/>
            <a:r>
              <a:rPr lang="en-US" dirty="0">
                <a:latin typeface="Helvetica Neue"/>
                <a:cs typeface="Helvetica Neue"/>
              </a:rPr>
              <a:t>To allow flexibility, and</a:t>
            </a:r>
          </a:p>
          <a:p>
            <a:pPr lvl="1"/>
            <a:r>
              <a:rPr lang="en-US" dirty="0">
                <a:latin typeface="Helvetica Neue"/>
                <a:cs typeface="Helvetica Neue"/>
              </a:rPr>
              <a:t>Reduce time required to obtain a permit</a:t>
            </a:r>
          </a:p>
          <a:p>
            <a:pPr marL="0" indent="0">
              <a:buNone/>
            </a:pPr>
            <a:endParaRPr lang="en-US" sz="2800" dirty="0" smtClean="0">
              <a:latin typeface="Helvetica Neue"/>
              <a:cs typeface="Helvetica Neue"/>
            </a:endParaRPr>
          </a:p>
          <a:p>
            <a:r>
              <a:rPr lang="en-US" sz="2800" dirty="0" smtClean="0">
                <a:latin typeface="Helvetica Neue"/>
                <a:cs typeface="Helvetica Neue"/>
              </a:rPr>
              <a:t>Co-ordinated approach </a:t>
            </a:r>
          </a:p>
          <a:p>
            <a:pPr marL="457200" lvl="1" indent="0">
              <a:buNone/>
            </a:pPr>
            <a:endParaRPr lang="en-US" dirty="0" smtClean="0"/>
          </a:p>
          <a:p>
            <a:endParaRPr lang="en-US" dirty="0" smtClean="0"/>
          </a:p>
          <a:p>
            <a:endParaRPr lang="en-US" dirty="0" smtClean="0"/>
          </a:p>
          <a:p>
            <a:endParaRPr lang="en-US" dirty="0" smtClean="0"/>
          </a:p>
          <a:p>
            <a:endParaRPr lang="en-US" dirty="0" smtClean="0"/>
          </a:p>
          <a:p>
            <a:pPr marL="0" indent="0">
              <a:buNone/>
            </a:pPr>
            <a:endParaRPr lang="en-US" dirty="0"/>
          </a:p>
        </p:txBody>
      </p:sp>
    </p:spTree>
    <p:extLst>
      <p:ext uri="{BB962C8B-B14F-4D97-AF65-F5344CB8AC3E}">
        <p14:creationId xmlns:p14="http://schemas.microsoft.com/office/powerpoint/2010/main" val="179596177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Helvetica Neue"/>
                <a:cs typeface="Helvetica Neue"/>
              </a:rPr>
              <a:t>Co-ordinated Approach</a:t>
            </a:r>
            <a:endParaRPr lang="en-US" dirty="0">
              <a:latin typeface="Helvetica Neue"/>
              <a:cs typeface="Helvetica Neue"/>
            </a:endParaRPr>
          </a:p>
        </p:txBody>
      </p:sp>
      <p:sp>
        <p:nvSpPr>
          <p:cNvPr id="3" name="Content Placeholder 2"/>
          <p:cNvSpPr>
            <a:spLocks noGrp="1"/>
          </p:cNvSpPr>
          <p:nvPr>
            <p:ph idx="1"/>
          </p:nvPr>
        </p:nvSpPr>
        <p:spPr/>
        <p:txBody>
          <a:bodyPr>
            <a:normAutofit fontScale="25000" lnSpcReduction="20000"/>
          </a:bodyPr>
          <a:lstStyle/>
          <a:p>
            <a:endParaRPr lang="en-US" sz="3800" dirty="0" smtClean="0"/>
          </a:p>
          <a:p>
            <a:pPr lvl="1">
              <a:buFont typeface="Arial"/>
              <a:buChar char="•"/>
            </a:pPr>
            <a:r>
              <a:rPr lang="en-US" sz="11200" dirty="0" smtClean="0">
                <a:latin typeface="Helvetica Neue"/>
                <a:cs typeface="Helvetica Neue"/>
              </a:rPr>
              <a:t>Previously One Stop Shop</a:t>
            </a:r>
          </a:p>
          <a:p>
            <a:pPr marL="457200" lvl="1" indent="0">
              <a:buNone/>
            </a:pPr>
            <a:endParaRPr lang="en-US" sz="11200" dirty="0" smtClean="0">
              <a:latin typeface="Helvetica Neue"/>
              <a:cs typeface="Helvetica Neue"/>
            </a:endParaRPr>
          </a:p>
          <a:p>
            <a:pPr lvl="1">
              <a:buFont typeface="Arial"/>
              <a:buChar char="•"/>
            </a:pPr>
            <a:r>
              <a:rPr lang="en-US" sz="11200" dirty="0" smtClean="0">
                <a:latin typeface="Helvetica Neue"/>
                <a:cs typeface="Helvetica Neue"/>
              </a:rPr>
              <a:t>Now </a:t>
            </a:r>
            <a:r>
              <a:rPr lang="en-US" sz="11200" dirty="0" err="1" smtClean="0">
                <a:latin typeface="Helvetica Neue"/>
                <a:cs typeface="Helvetica Neue"/>
              </a:rPr>
              <a:t>co-ordinated</a:t>
            </a:r>
            <a:r>
              <a:rPr lang="en-US" sz="11200" dirty="0" smtClean="0">
                <a:latin typeface="Helvetica Neue"/>
                <a:cs typeface="Helvetica Neue"/>
              </a:rPr>
              <a:t> team within Council’s usual operation</a:t>
            </a:r>
          </a:p>
          <a:p>
            <a:pPr marL="457200" lvl="1" indent="0">
              <a:buNone/>
            </a:pPr>
            <a:endParaRPr lang="en-US" sz="11200" dirty="0" smtClean="0">
              <a:latin typeface="Helvetica Neue"/>
              <a:cs typeface="Helvetica Neue"/>
            </a:endParaRPr>
          </a:p>
          <a:p>
            <a:pPr lvl="1">
              <a:buFont typeface="Arial"/>
              <a:buChar char="•"/>
            </a:pPr>
            <a:r>
              <a:rPr lang="en-US" sz="11200" dirty="0" smtClean="0">
                <a:latin typeface="Helvetica Neue"/>
                <a:cs typeface="Helvetica Neue"/>
              </a:rPr>
              <a:t>Comprise:</a:t>
            </a:r>
          </a:p>
          <a:p>
            <a:pPr lvl="2"/>
            <a:r>
              <a:rPr lang="en-US" sz="11200" dirty="0" smtClean="0">
                <a:latin typeface="Helvetica Neue"/>
                <a:cs typeface="Helvetica Neue"/>
              </a:rPr>
              <a:t>Planning</a:t>
            </a:r>
          </a:p>
          <a:p>
            <a:pPr lvl="2"/>
            <a:r>
              <a:rPr lang="en-US" sz="11200" dirty="0" smtClean="0">
                <a:latin typeface="Helvetica Neue"/>
                <a:cs typeface="Helvetica Neue"/>
              </a:rPr>
              <a:t>Building</a:t>
            </a:r>
          </a:p>
          <a:p>
            <a:pPr lvl="2"/>
            <a:r>
              <a:rPr lang="en-US" sz="11200" dirty="0" smtClean="0">
                <a:latin typeface="Helvetica Neue"/>
                <a:cs typeface="Helvetica Neue"/>
              </a:rPr>
              <a:t>Environmental Health </a:t>
            </a:r>
          </a:p>
          <a:p>
            <a:pPr lvl="2"/>
            <a:r>
              <a:rPr lang="en-US" sz="11200" dirty="0" smtClean="0">
                <a:latin typeface="Helvetica Neue"/>
                <a:cs typeface="Helvetica Neue"/>
              </a:rPr>
              <a:t>Geotechnical Advice</a:t>
            </a:r>
          </a:p>
          <a:p>
            <a:pPr lvl="2"/>
            <a:r>
              <a:rPr lang="en-US" sz="11200" dirty="0" smtClean="0">
                <a:latin typeface="Helvetica Neue"/>
                <a:cs typeface="Helvetica Neue"/>
              </a:rPr>
              <a:t>Environment/Landscaping</a:t>
            </a:r>
          </a:p>
          <a:p>
            <a:pPr lvl="1">
              <a:buFont typeface="Arial"/>
              <a:buChar char="•"/>
            </a:pPr>
            <a:endParaRPr lang="en-US" sz="5100" dirty="0" smtClean="0"/>
          </a:p>
          <a:p>
            <a:pPr marL="0" indent="0">
              <a:buNone/>
            </a:pPr>
            <a:endParaRPr lang="en-US" dirty="0" smtClean="0"/>
          </a:p>
          <a:p>
            <a:endParaRPr lang="en-US" dirty="0" smtClean="0"/>
          </a:p>
          <a:p>
            <a:endParaRPr lang="en-US" dirty="0" smtClean="0"/>
          </a:p>
          <a:p>
            <a:pPr lvl="1"/>
            <a:endParaRPr lang="en-US" dirty="0" smtClean="0"/>
          </a:p>
          <a:p>
            <a:pPr marL="0" indent="0">
              <a:buNone/>
            </a:pPr>
            <a:r>
              <a:rPr lang="en-US" dirty="0"/>
              <a:t>	</a:t>
            </a:r>
          </a:p>
        </p:txBody>
      </p:sp>
    </p:spTree>
    <p:extLst>
      <p:ext uri="{BB962C8B-B14F-4D97-AF65-F5344CB8AC3E}">
        <p14:creationId xmlns:p14="http://schemas.microsoft.com/office/powerpoint/2010/main" val="167087353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Helvetica Neue"/>
                <a:cs typeface="Helvetica Neue"/>
              </a:rPr>
              <a:t>Where to start?</a:t>
            </a:r>
            <a:endParaRPr lang="en-US" dirty="0">
              <a:latin typeface="Helvetica Neue"/>
              <a:cs typeface="Helvetica Neue"/>
            </a:endParaRPr>
          </a:p>
        </p:txBody>
      </p:sp>
      <p:sp>
        <p:nvSpPr>
          <p:cNvPr id="3" name="Content Placeholder 2"/>
          <p:cNvSpPr>
            <a:spLocks noGrp="1"/>
          </p:cNvSpPr>
          <p:nvPr>
            <p:ph idx="1"/>
          </p:nvPr>
        </p:nvSpPr>
        <p:spPr/>
        <p:txBody>
          <a:bodyPr>
            <a:normAutofit lnSpcReduction="10000"/>
          </a:bodyPr>
          <a:lstStyle/>
          <a:p>
            <a:r>
              <a:rPr lang="en-US" dirty="0" smtClean="0">
                <a:latin typeface="Helvetica Neue"/>
                <a:cs typeface="Helvetica Neue"/>
              </a:rPr>
              <a:t>Engage a draftsperson or architect to prepare concept plans</a:t>
            </a:r>
          </a:p>
          <a:p>
            <a:r>
              <a:rPr lang="en-US" dirty="0" smtClean="0">
                <a:latin typeface="Helvetica Neue"/>
                <a:cs typeface="Helvetica Neue"/>
              </a:rPr>
              <a:t>Speak to an environmental consultant regarding LCA requirements based on concept</a:t>
            </a:r>
          </a:p>
          <a:p>
            <a:r>
              <a:rPr lang="en-US" dirty="0" smtClean="0">
                <a:latin typeface="Helvetica Neue"/>
                <a:cs typeface="Helvetica Neue"/>
              </a:rPr>
              <a:t>Speak to an environment geotechnical consultant regarding site suitability </a:t>
            </a:r>
          </a:p>
          <a:p>
            <a:r>
              <a:rPr lang="en-US" b="1" dirty="0" err="1" smtClean="0">
                <a:latin typeface="Helvetica Neue"/>
                <a:cs typeface="Helvetica Neue"/>
              </a:rPr>
              <a:t>Organise</a:t>
            </a:r>
            <a:r>
              <a:rPr lang="en-US" b="1" dirty="0" smtClean="0">
                <a:latin typeface="Helvetica Neue"/>
                <a:cs typeface="Helvetica Neue"/>
              </a:rPr>
              <a:t> a pre-application meeting with Council.</a:t>
            </a:r>
          </a:p>
          <a:p>
            <a:endParaRPr lang="en-US" dirty="0"/>
          </a:p>
        </p:txBody>
      </p:sp>
    </p:spTree>
    <p:extLst>
      <p:ext uri="{BB962C8B-B14F-4D97-AF65-F5344CB8AC3E}">
        <p14:creationId xmlns:p14="http://schemas.microsoft.com/office/powerpoint/2010/main" val="360987612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Helvetica Neue"/>
                <a:cs typeface="Helvetica Neue"/>
              </a:rPr>
              <a:t>Pre-application Meeting</a:t>
            </a:r>
            <a:endParaRPr lang="en-US" dirty="0">
              <a:latin typeface="Helvetica Neue"/>
              <a:cs typeface="Helvetica Neue"/>
            </a:endParaRPr>
          </a:p>
        </p:txBody>
      </p:sp>
      <p:sp>
        <p:nvSpPr>
          <p:cNvPr id="5" name="Content Placeholder 2"/>
          <p:cNvSpPr>
            <a:spLocks noGrp="1"/>
          </p:cNvSpPr>
          <p:nvPr>
            <p:ph idx="1"/>
          </p:nvPr>
        </p:nvSpPr>
        <p:spPr>
          <a:xfrm>
            <a:off x="457200" y="1600200"/>
            <a:ext cx="8229600" cy="4525963"/>
          </a:xfrm>
        </p:spPr>
        <p:txBody>
          <a:bodyPr>
            <a:normAutofit/>
          </a:bodyPr>
          <a:lstStyle/>
          <a:p>
            <a:r>
              <a:rPr lang="en-US" sz="2800" dirty="0" smtClean="0">
                <a:latin typeface="Helvetica Neue"/>
                <a:cs typeface="Helvetica Neue"/>
              </a:rPr>
              <a:t>Come with </a:t>
            </a:r>
            <a:r>
              <a:rPr lang="en-US" sz="2800" u="sng" dirty="0" smtClean="0">
                <a:latin typeface="Helvetica Neue"/>
                <a:cs typeface="Helvetica Neue"/>
              </a:rPr>
              <a:t>draft concept plans only</a:t>
            </a:r>
          </a:p>
          <a:p>
            <a:r>
              <a:rPr lang="en-US" sz="2800" dirty="0" smtClean="0">
                <a:latin typeface="Helvetica Neue"/>
                <a:cs typeface="Helvetica Neue"/>
              </a:rPr>
              <a:t>Ask questions and discuss your proposed:</a:t>
            </a:r>
          </a:p>
          <a:p>
            <a:pPr lvl="1"/>
            <a:r>
              <a:rPr lang="en-US" dirty="0" smtClean="0">
                <a:latin typeface="Helvetica Neue"/>
                <a:cs typeface="Helvetica Neue"/>
              </a:rPr>
              <a:t>Your proposed building design including BAL rating and/or inclusion of a bushfire bunker</a:t>
            </a:r>
          </a:p>
          <a:p>
            <a:pPr lvl="1"/>
            <a:r>
              <a:rPr lang="en-US" dirty="0" smtClean="0">
                <a:latin typeface="Helvetica Neue"/>
                <a:cs typeface="Helvetica Neue"/>
              </a:rPr>
              <a:t>Any concern regarding landslip risk</a:t>
            </a:r>
          </a:p>
          <a:p>
            <a:pPr lvl="1"/>
            <a:r>
              <a:rPr lang="en-US" dirty="0" smtClean="0">
                <a:latin typeface="Helvetica Neue"/>
                <a:cs typeface="Helvetica Neue"/>
              </a:rPr>
              <a:t>Confirm LCA requirements</a:t>
            </a:r>
          </a:p>
          <a:p>
            <a:r>
              <a:rPr lang="en-US" sz="2800" dirty="0" smtClean="0">
                <a:latin typeface="Helvetica Neue"/>
                <a:cs typeface="Helvetica Neue"/>
              </a:rPr>
              <a:t>Be prepared that you may have to make changes to your concept</a:t>
            </a:r>
          </a:p>
          <a:p>
            <a:pPr marL="457200" lvl="1" indent="0">
              <a:buNone/>
            </a:pPr>
            <a:endParaRPr lang="en-US" dirty="0" smtClean="0"/>
          </a:p>
          <a:p>
            <a:pPr lvl="1"/>
            <a:endParaRPr lang="en-US" dirty="0" smtClean="0"/>
          </a:p>
          <a:p>
            <a:pPr lvl="1"/>
            <a:endParaRPr lang="en-US" dirty="0"/>
          </a:p>
        </p:txBody>
      </p:sp>
    </p:spTree>
    <p:extLst>
      <p:ext uri="{BB962C8B-B14F-4D97-AF65-F5344CB8AC3E}">
        <p14:creationId xmlns:p14="http://schemas.microsoft.com/office/powerpoint/2010/main" val="30278438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Helvetica Neue"/>
                <a:cs typeface="Helvetica Neue"/>
              </a:rPr>
              <a:t>Post Pre</a:t>
            </a:r>
            <a:r>
              <a:rPr lang="en-US" dirty="0">
                <a:latin typeface="Helvetica Neue"/>
                <a:cs typeface="Helvetica Neue"/>
              </a:rPr>
              <a:t>-application Meeting</a:t>
            </a:r>
          </a:p>
        </p:txBody>
      </p:sp>
      <p:sp>
        <p:nvSpPr>
          <p:cNvPr id="3" name="Content Placeholder 2"/>
          <p:cNvSpPr>
            <a:spLocks noGrp="1"/>
          </p:cNvSpPr>
          <p:nvPr>
            <p:ph idx="1"/>
          </p:nvPr>
        </p:nvSpPr>
        <p:spPr/>
        <p:txBody>
          <a:bodyPr>
            <a:normAutofit/>
          </a:bodyPr>
          <a:lstStyle/>
          <a:p>
            <a:pPr>
              <a:lnSpc>
                <a:spcPct val="150000"/>
              </a:lnSpc>
            </a:pPr>
            <a:r>
              <a:rPr lang="en-US" sz="2800" dirty="0" smtClean="0">
                <a:latin typeface="Helvetica Neue"/>
                <a:cs typeface="Helvetica Neue"/>
              </a:rPr>
              <a:t>Undertake any changes required to the plans</a:t>
            </a:r>
          </a:p>
          <a:p>
            <a:pPr>
              <a:lnSpc>
                <a:spcPct val="150000"/>
              </a:lnSpc>
            </a:pPr>
            <a:r>
              <a:rPr lang="en-US" sz="2800" dirty="0" smtClean="0">
                <a:latin typeface="Helvetica Neue"/>
                <a:cs typeface="Helvetica Neue"/>
              </a:rPr>
              <a:t>Speak to adjoining property owners</a:t>
            </a:r>
          </a:p>
          <a:p>
            <a:pPr>
              <a:lnSpc>
                <a:spcPct val="150000"/>
              </a:lnSpc>
            </a:pPr>
            <a:r>
              <a:rPr lang="en-US" sz="2800" dirty="0" err="1" smtClean="0">
                <a:latin typeface="Helvetica Neue"/>
                <a:cs typeface="Helvetica Neue"/>
              </a:rPr>
              <a:t>Finalise</a:t>
            </a:r>
            <a:r>
              <a:rPr lang="en-US" sz="2800" dirty="0" smtClean="0">
                <a:latin typeface="Helvetica Neue"/>
                <a:cs typeface="Helvetica Neue"/>
              </a:rPr>
              <a:t> plans</a:t>
            </a:r>
          </a:p>
          <a:p>
            <a:pPr>
              <a:lnSpc>
                <a:spcPct val="150000"/>
              </a:lnSpc>
            </a:pPr>
            <a:r>
              <a:rPr lang="en-US" sz="2800" dirty="0" err="1" smtClean="0">
                <a:latin typeface="Helvetica Neue"/>
                <a:cs typeface="Helvetica Neue"/>
              </a:rPr>
              <a:t>Finalise</a:t>
            </a:r>
            <a:r>
              <a:rPr lang="en-US" sz="2800" dirty="0" smtClean="0">
                <a:latin typeface="Helvetica Neue"/>
                <a:cs typeface="Helvetica Neue"/>
              </a:rPr>
              <a:t> Land Capability Assessment</a:t>
            </a:r>
          </a:p>
          <a:p>
            <a:pPr>
              <a:lnSpc>
                <a:spcPct val="150000"/>
              </a:lnSpc>
            </a:pPr>
            <a:r>
              <a:rPr lang="en-US" sz="2800" dirty="0" err="1" smtClean="0">
                <a:latin typeface="Helvetica Neue"/>
                <a:cs typeface="Helvetica Neue"/>
              </a:rPr>
              <a:t>Finalise</a:t>
            </a:r>
            <a:r>
              <a:rPr lang="en-US" sz="2800" dirty="0" smtClean="0">
                <a:latin typeface="Helvetica Neue"/>
                <a:cs typeface="Helvetica Neue"/>
              </a:rPr>
              <a:t> geotechnical assessment based on final plans and LCA</a:t>
            </a:r>
            <a:endParaRPr lang="en-US" sz="2800" dirty="0">
              <a:latin typeface="Helvetica Neue"/>
              <a:cs typeface="Helvetica Neue"/>
            </a:endParaRPr>
          </a:p>
        </p:txBody>
      </p:sp>
    </p:spTree>
    <p:extLst>
      <p:ext uri="{BB962C8B-B14F-4D97-AF65-F5344CB8AC3E}">
        <p14:creationId xmlns:p14="http://schemas.microsoft.com/office/powerpoint/2010/main" val="17910857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Helvetica Neue"/>
                <a:cs typeface="Helvetica Neue"/>
              </a:rPr>
              <a:t>Lodging an Application</a:t>
            </a:r>
            <a:endParaRPr lang="en-US" dirty="0">
              <a:latin typeface="Helvetica Neue"/>
              <a:cs typeface="Helvetica Neue"/>
            </a:endParaRPr>
          </a:p>
        </p:txBody>
      </p:sp>
      <p:sp>
        <p:nvSpPr>
          <p:cNvPr id="3" name="Content Placeholder 2"/>
          <p:cNvSpPr>
            <a:spLocks noGrp="1"/>
          </p:cNvSpPr>
          <p:nvPr>
            <p:ph idx="1"/>
          </p:nvPr>
        </p:nvSpPr>
        <p:spPr>
          <a:xfrm>
            <a:off x="457200" y="1600200"/>
            <a:ext cx="8229600" cy="4525963"/>
          </a:xfrm>
        </p:spPr>
        <p:txBody>
          <a:bodyPr>
            <a:normAutofit fontScale="92500" lnSpcReduction="20000"/>
          </a:bodyPr>
          <a:lstStyle/>
          <a:p>
            <a:pPr>
              <a:lnSpc>
                <a:spcPct val="130000"/>
              </a:lnSpc>
            </a:pPr>
            <a:r>
              <a:rPr lang="en-US" sz="2600" dirty="0" smtClean="0">
                <a:latin typeface="Helvetica Neue"/>
                <a:cs typeface="Helvetica Neue"/>
              </a:rPr>
              <a:t>Cover letter</a:t>
            </a:r>
          </a:p>
          <a:p>
            <a:pPr>
              <a:lnSpc>
                <a:spcPct val="130000"/>
              </a:lnSpc>
            </a:pPr>
            <a:r>
              <a:rPr lang="en-US" sz="2600" dirty="0" smtClean="0">
                <a:latin typeface="Helvetica Neue"/>
                <a:cs typeface="Helvetica Neue"/>
              </a:rPr>
              <a:t>Certificate of Title</a:t>
            </a:r>
          </a:p>
          <a:p>
            <a:pPr>
              <a:lnSpc>
                <a:spcPct val="130000"/>
              </a:lnSpc>
            </a:pPr>
            <a:r>
              <a:rPr lang="en-US" sz="2600" dirty="0" smtClean="0">
                <a:latin typeface="Helvetica Neue"/>
                <a:cs typeface="Helvetica Neue"/>
              </a:rPr>
              <a:t>Application Fee</a:t>
            </a:r>
          </a:p>
          <a:p>
            <a:pPr>
              <a:lnSpc>
                <a:spcPct val="130000"/>
              </a:lnSpc>
            </a:pPr>
            <a:r>
              <a:rPr lang="en-US" sz="2600" dirty="0" smtClean="0">
                <a:latin typeface="Helvetica Neue"/>
                <a:cs typeface="Helvetica Neue"/>
              </a:rPr>
              <a:t>Site Survey</a:t>
            </a:r>
          </a:p>
          <a:p>
            <a:pPr>
              <a:lnSpc>
                <a:spcPct val="130000"/>
              </a:lnSpc>
            </a:pPr>
            <a:r>
              <a:rPr lang="en-US" sz="2600" dirty="0" err="1" smtClean="0">
                <a:latin typeface="Helvetica Neue"/>
                <a:cs typeface="Helvetica Neue"/>
              </a:rPr>
              <a:t>Neighbourhood</a:t>
            </a:r>
            <a:r>
              <a:rPr lang="en-US" sz="2600" dirty="0" smtClean="0">
                <a:latin typeface="Helvetica Neue"/>
                <a:cs typeface="Helvetica Neue"/>
              </a:rPr>
              <a:t> and Site Description</a:t>
            </a:r>
          </a:p>
          <a:p>
            <a:pPr>
              <a:lnSpc>
                <a:spcPct val="130000"/>
              </a:lnSpc>
            </a:pPr>
            <a:r>
              <a:rPr lang="en-US" sz="2600" dirty="0" smtClean="0">
                <a:latin typeface="Helvetica Neue"/>
                <a:cs typeface="Helvetica Neue"/>
              </a:rPr>
              <a:t>Development Plans</a:t>
            </a:r>
          </a:p>
          <a:p>
            <a:pPr>
              <a:lnSpc>
                <a:spcPct val="130000"/>
              </a:lnSpc>
            </a:pPr>
            <a:r>
              <a:rPr lang="en-US" sz="2600" dirty="0" smtClean="0">
                <a:latin typeface="Helvetica Neue"/>
                <a:cs typeface="Helvetica Neue"/>
              </a:rPr>
              <a:t>Geotechnical Assessment (post fire)</a:t>
            </a:r>
          </a:p>
          <a:p>
            <a:pPr>
              <a:lnSpc>
                <a:spcPct val="130000"/>
              </a:lnSpc>
            </a:pPr>
            <a:r>
              <a:rPr lang="en-US" sz="2600" dirty="0" smtClean="0">
                <a:latin typeface="Helvetica Neue"/>
                <a:cs typeface="Helvetica Neue"/>
              </a:rPr>
              <a:t>Bushfire Management Response</a:t>
            </a:r>
          </a:p>
          <a:p>
            <a:pPr>
              <a:lnSpc>
                <a:spcPct val="130000"/>
              </a:lnSpc>
            </a:pPr>
            <a:r>
              <a:rPr lang="en-US" sz="2600" dirty="0" smtClean="0">
                <a:latin typeface="Helvetica Neue"/>
                <a:cs typeface="Helvetica Neue"/>
              </a:rPr>
              <a:t>Land Capability Assessment</a:t>
            </a:r>
          </a:p>
          <a:p>
            <a:endParaRPr lang="en-US" dirty="0" smtClean="0"/>
          </a:p>
          <a:p>
            <a:pPr marL="457200" lvl="1" indent="0">
              <a:buNone/>
            </a:pPr>
            <a:endParaRPr lang="en-US" dirty="0" smtClean="0"/>
          </a:p>
          <a:p>
            <a:pPr lvl="1"/>
            <a:endParaRPr lang="en-US" dirty="0" smtClean="0"/>
          </a:p>
          <a:p>
            <a:pPr lvl="1"/>
            <a:endParaRPr lang="en-US" dirty="0"/>
          </a:p>
        </p:txBody>
      </p:sp>
    </p:spTree>
    <p:extLst>
      <p:ext uri="{BB962C8B-B14F-4D97-AF65-F5344CB8AC3E}">
        <p14:creationId xmlns:p14="http://schemas.microsoft.com/office/powerpoint/2010/main" val="19361969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Helvetica Neue"/>
                <a:cs typeface="Helvetica Neue"/>
              </a:rPr>
              <a:t>Planning Application Process</a:t>
            </a:r>
            <a:endParaRPr lang="en-US" dirty="0">
              <a:latin typeface="Helvetica Neue"/>
              <a:cs typeface="Helvetica Neue"/>
            </a:endParaRPr>
          </a:p>
        </p:txBody>
      </p:sp>
      <p:sp>
        <p:nvSpPr>
          <p:cNvPr id="3" name="Content Placeholder 2"/>
          <p:cNvSpPr>
            <a:spLocks noGrp="1"/>
          </p:cNvSpPr>
          <p:nvPr>
            <p:ph idx="1"/>
          </p:nvPr>
        </p:nvSpPr>
        <p:spPr>
          <a:xfrm>
            <a:off x="457200" y="1600200"/>
            <a:ext cx="8229600" cy="4525963"/>
          </a:xfrm>
        </p:spPr>
        <p:txBody>
          <a:bodyPr>
            <a:normAutofit/>
          </a:bodyPr>
          <a:lstStyle/>
          <a:p>
            <a:r>
              <a:rPr lang="en-US" dirty="0" smtClean="0">
                <a:latin typeface="Helvetica Neue"/>
                <a:cs typeface="Helvetica Neue"/>
              </a:rPr>
              <a:t>Lodge Application with Council</a:t>
            </a:r>
          </a:p>
          <a:p>
            <a:r>
              <a:rPr lang="en-US" dirty="0" smtClean="0">
                <a:latin typeface="Helvetica Neue"/>
                <a:cs typeface="Helvetica Neue"/>
              </a:rPr>
              <a:t>Initial Assessment</a:t>
            </a:r>
          </a:p>
          <a:p>
            <a:r>
              <a:rPr lang="en-US" dirty="0" smtClean="0">
                <a:latin typeface="Helvetica Neue"/>
                <a:cs typeface="Helvetica Neue"/>
              </a:rPr>
              <a:t>Referrals</a:t>
            </a:r>
          </a:p>
          <a:p>
            <a:r>
              <a:rPr lang="en-US" dirty="0" smtClean="0">
                <a:latin typeface="Helvetica Neue"/>
                <a:cs typeface="Helvetica Neue"/>
              </a:rPr>
              <a:t>Public Notice</a:t>
            </a:r>
          </a:p>
          <a:p>
            <a:r>
              <a:rPr lang="en-US" dirty="0" smtClean="0">
                <a:latin typeface="Helvetica Neue"/>
                <a:cs typeface="Helvetica Neue"/>
              </a:rPr>
              <a:t>Final Assessment</a:t>
            </a:r>
          </a:p>
          <a:p>
            <a:r>
              <a:rPr lang="en-US" dirty="0" smtClean="0">
                <a:latin typeface="Helvetica Neue"/>
                <a:cs typeface="Helvetica Neue"/>
              </a:rPr>
              <a:t>Decision</a:t>
            </a:r>
          </a:p>
          <a:p>
            <a:r>
              <a:rPr lang="en-US" dirty="0" smtClean="0">
                <a:latin typeface="Helvetica Neue"/>
                <a:cs typeface="Helvetica Neue"/>
              </a:rPr>
              <a:t>VCAT</a:t>
            </a:r>
          </a:p>
          <a:p>
            <a:endParaRPr lang="en-US" dirty="0" smtClean="0"/>
          </a:p>
          <a:p>
            <a:pPr marL="457200" lvl="1" indent="0">
              <a:buNone/>
            </a:pPr>
            <a:endParaRPr lang="en-US" dirty="0" smtClean="0"/>
          </a:p>
          <a:p>
            <a:pPr lvl="1"/>
            <a:endParaRPr lang="en-US" dirty="0" smtClean="0"/>
          </a:p>
          <a:p>
            <a:pPr lvl="1"/>
            <a:endParaRPr lang="en-US" dirty="0"/>
          </a:p>
        </p:txBody>
      </p:sp>
    </p:spTree>
    <p:extLst>
      <p:ext uri="{BB962C8B-B14F-4D97-AF65-F5344CB8AC3E}">
        <p14:creationId xmlns:p14="http://schemas.microsoft.com/office/powerpoint/2010/main" val="24547734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latin typeface="Helvetica Neue"/>
                <a:cs typeface="Helvetica Neue"/>
              </a:rPr>
              <a:t>Comply with Planning Permit Conditions</a:t>
            </a:r>
            <a:endParaRPr lang="en-US" sz="2800" dirty="0">
              <a:latin typeface="Helvetica Neue"/>
              <a:cs typeface="Helvetica Neue"/>
            </a:endParaRPr>
          </a:p>
        </p:txBody>
      </p:sp>
      <p:sp>
        <p:nvSpPr>
          <p:cNvPr id="4" name="TextBox 3"/>
          <p:cNvSpPr txBox="1"/>
          <p:nvPr/>
        </p:nvSpPr>
        <p:spPr>
          <a:xfrm>
            <a:off x="457200" y="1431554"/>
            <a:ext cx="7738068" cy="5216813"/>
          </a:xfrm>
          <a:prstGeom prst="rect">
            <a:avLst/>
          </a:prstGeom>
          <a:noFill/>
        </p:spPr>
        <p:txBody>
          <a:bodyPr wrap="square" rtlCol="0">
            <a:spAutoFit/>
          </a:bodyPr>
          <a:lstStyle/>
          <a:p>
            <a:pPr marL="285750" indent="-285750">
              <a:lnSpc>
                <a:spcPct val="150000"/>
              </a:lnSpc>
              <a:buFont typeface="Arial"/>
              <a:buChar char="•"/>
            </a:pPr>
            <a:r>
              <a:rPr lang="en-US" dirty="0" smtClean="0">
                <a:latin typeface="Helvetica Neue"/>
                <a:cs typeface="Helvetica Neue"/>
              </a:rPr>
              <a:t>Amended plans required</a:t>
            </a:r>
          </a:p>
          <a:p>
            <a:pPr marL="285750" indent="-285750">
              <a:lnSpc>
                <a:spcPct val="150000"/>
              </a:lnSpc>
              <a:buFont typeface="Arial"/>
              <a:buChar char="•"/>
            </a:pPr>
            <a:r>
              <a:rPr lang="en-US" dirty="0" smtClean="0">
                <a:latin typeface="Helvetica Neue"/>
                <a:cs typeface="Helvetica Neue"/>
              </a:rPr>
              <a:t>Layout not altered</a:t>
            </a:r>
          </a:p>
          <a:p>
            <a:pPr marL="285750" indent="-285750">
              <a:lnSpc>
                <a:spcPct val="150000"/>
              </a:lnSpc>
              <a:buFont typeface="Arial"/>
              <a:buChar char="•"/>
            </a:pPr>
            <a:r>
              <a:rPr lang="en-US" dirty="0" err="1" smtClean="0">
                <a:latin typeface="Helvetica Neue"/>
                <a:cs typeface="Helvetica Neue"/>
              </a:rPr>
              <a:t>Stormwater</a:t>
            </a:r>
            <a:r>
              <a:rPr lang="en-US" dirty="0" smtClean="0">
                <a:latin typeface="Helvetica Neue"/>
                <a:cs typeface="Helvetica Neue"/>
              </a:rPr>
              <a:t> drainage</a:t>
            </a:r>
          </a:p>
          <a:p>
            <a:pPr marL="285750" indent="-285750">
              <a:lnSpc>
                <a:spcPct val="150000"/>
              </a:lnSpc>
              <a:buFont typeface="Arial"/>
              <a:buChar char="•"/>
            </a:pPr>
            <a:r>
              <a:rPr lang="en-US" dirty="0" smtClean="0">
                <a:latin typeface="Helvetica Neue"/>
                <a:cs typeface="Helvetica Neue"/>
              </a:rPr>
              <a:t>Geotechnical works</a:t>
            </a:r>
          </a:p>
          <a:p>
            <a:pPr marL="285750" indent="-285750">
              <a:lnSpc>
                <a:spcPct val="150000"/>
              </a:lnSpc>
              <a:buFont typeface="Arial"/>
              <a:buChar char="•"/>
            </a:pPr>
            <a:r>
              <a:rPr lang="en-US" dirty="0" smtClean="0">
                <a:latin typeface="Helvetica Neue"/>
                <a:cs typeface="Helvetica Neue"/>
              </a:rPr>
              <a:t>Access</a:t>
            </a:r>
          </a:p>
          <a:p>
            <a:pPr marL="285750" indent="-285750">
              <a:lnSpc>
                <a:spcPct val="150000"/>
              </a:lnSpc>
              <a:buFont typeface="Arial"/>
              <a:buChar char="•"/>
            </a:pPr>
            <a:r>
              <a:rPr lang="en-US" dirty="0" smtClean="0">
                <a:latin typeface="Helvetica Neue"/>
                <a:cs typeface="Helvetica Neue"/>
              </a:rPr>
              <a:t>Construction standards</a:t>
            </a:r>
          </a:p>
          <a:p>
            <a:pPr marL="285750" indent="-285750">
              <a:lnSpc>
                <a:spcPct val="150000"/>
              </a:lnSpc>
              <a:buFont typeface="Arial"/>
              <a:buChar char="•"/>
            </a:pPr>
            <a:r>
              <a:rPr lang="en-US" dirty="0" smtClean="0">
                <a:latin typeface="Helvetica Neue"/>
                <a:cs typeface="Helvetica Neue"/>
              </a:rPr>
              <a:t>Section 173 Agreement</a:t>
            </a:r>
          </a:p>
          <a:p>
            <a:pPr marL="285750" indent="-285750">
              <a:lnSpc>
                <a:spcPct val="150000"/>
              </a:lnSpc>
              <a:buFont typeface="Arial"/>
              <a:buChar char="•"/>
            </a:pPr>
            <a:r>
              <a:rPr lang="en-US" dirty="0" smtClean="0">
                <a:latin typeface="Helvetica Neue"/>
                <a:cs typeface="Helvetica Neue"/>
              </a:rPr>
              <a:t>Fire fighting water supply</a:t>
            </a:r>
          </a:p>
          <a:p>
            <a:pPr marL="285750" indent="-285750">
              <a:lnSpc>
                <a:spcPct val="150000"/>
              </a:lnSpc>
              <a:buFont typeface="Arial"/>
              <a:buChar char="•"/>
            </a:pPr>
            <a:r>
              <a:rPr lang="en-US" dirty="0" smtClean="0">
                <a:latin typeface="Helvetica Neue"/>
                <a:cs typeface="Helvetica Neue"/>
              </a:rPr>
              <a:t>Bushfire resilience</a:t>
            </a:r>
          </a:p>
          <a:p>
            <a:pPr marL="285750" indent="-285750">
              <a:lnSpc>
                <a:spcPct val="150000"/>
              </a:lnSpc>
              <a:buFont typeface="Arial"/>
              <a:buChar char="•"/>
            </a:pPr>
            <a:r>
              <a:rPr lang="en-US" dirty="0" smtClean="0">
                <a:latin typeface="Helvetica Neue"/>
                <a:cs typeface="Helvetica Neue"/>
              </a:rPr>
              <a:t>Vegetation </a:t>
            </a:r>
          </a:p>
          <a:p>
            <a:pPr marL="285750" indent="-285750">
              <a:lnSpc>
                <a:spcPct val="150000"/>
              </a:lnSpc>
              <a:buFont typeface="Arial"/>
              <a:buChar char="•"/>
            </a:pPr>
            <a:r>
              <a:rPr lang="en-US" dirty="0" smtClean="0">
                <a:latin typeface="Helvetica Neue"/>
                <a:cs typeface="Helvetica Neue"/>
              </a:rPr>
              <a:t>Expiry of permit</a:t>
            </a:r>
          </a:p>
          <a:p>
            <a:pPr marL="285750" indent="-285750">
              <a:buFont typeface="Arial"/>
              <a:buChar char="•"/>
            </a:pPr>
            <a:endParaRPr lang="en-US" dirty="0" smtClean="0"/>
          </a:p>
          <a:p>
            <a:endParaRPr lang="en-US" dirty="0"/>
          </a:p>
        </p:txBody>
      </p:sp>
    </p:spTree>
    <p:extLst>
      <p:ext uri="{BB962C8B-B14F-4D97-AF65-F5344CB8AC3E}">
        <p14:creationId xmlns:p14="http://schemas.microsoft.com/office/powerpoint/2010/main" val="16161344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2233</TotalTime>
  <Words>765</Words>
  <Application>Microsoft Macintosh PowerPoint</Application>
  <PresentationFormat>On-screen Show (4:3)</PresentationFormat>
  <Paragraphs>117</Paragraphs>
  <Slides>11</Slides>
  <Notes>4</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Planning</vt:lpstr>
      <vt:lpstr>Co-ordinated Approach</vt:lpstr>
      <vt:lpstr>Where to start?</vt:lpstr>
      <vt:lpstr>Pre-application Meeting</vt:lpstr>
      <vt:lpstr>Post Pre-application Meeting</vt:lpstr>
      <vt:lpstr>Lodging an Application</vt:lpstr>
      <vt:lpstr>Planning Application Process</vt:lpstr>
      <vt:lpstr>Comply with Planning Permit Conditions</vt:lpstr>
      <vt:lpstr>Check the COS website for Info</vt:lpstr>
      <vt:lpstr>Closing</vt:lpstr>
    </vt:vector>
  </TitlesOfParts>
  <Company>Plan 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 Borthwick</dc:creator>
  <cp:lastModifiedBy>Anna Borthwick</cp:lastModifiedBy>
  <cp:revision>20</cp:revision>
  <cp:lastPrinted>2017-10-21T23:03:13Z</cp:lastPrinted>
  <dcterms:created xsi:type="dcterms:W3CDTF">2017-09-02T02:11:18Z</dcterms:created>
  <dcterms:modified xsi:type="dcterms:W3CDTF">2017-10-21T23:36:34Z</dcterms:modified>
</cp:coreProperties>
</file>